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99"/>
  </p:notesMasterIdLst>
  <p:sldIdLst>
    <p:sldId id="269" r:id="rId2"/>
    <p:sldId id="259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72" r:id="rId12"/>
    <p:sldId id="286" r:id="rId13"/>
    <p:sldId id="292" r:id="rId14"/>
    <p:sldId id="294" r:id="rId15"/>
    <p:sldId id="295" r:id="rId16"/>
    <p:sldId id="296" r:id="rId17"/>
    <p:sldId id="297" r:id="rId18"/>
    <p:sldId id="298" r:id="rId19"/>
    <p:sldId id="300" r:id="rId20"/>
    <p:sldId id="302" r:id="rId21"/>
    <p:sldId id="299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2" r:id="rId31"/>
    <p:sldId id="313" r:id="rId32"/>
    <p:sldId id="311" r:id="rId33"/>
    <p:sldId id="282" r:id="rId34"/>
    <p:sldId id="314" r:id="rId35"/>
    <p:sldId id="453" r:id="rId36"/>
    <p:sldId id="454" r:id="rId37"/>
    <p:sldId id="455" r:id="rId38"/>
    <p:sldId id="452" r:id="rId39"/>
    <p:sldId id="450" r:id="rId40"/>
    <p:sldId id="451" r:id="rId41"/>
    <p:sldId id="458" r:id="rId42"/>
    <p:sldId id="459" r:id="rId43"/>
    <p:sldId id="460" r:id="rId44"/>
    <p:sldId id="461" r:id="rId45"/>
    <p:sldId id="281" r:id="rId46"/>
    <p:sldId id="457" r:id="rId47"/>
    <p:sldId id="462" r:id="rId48"/>
    <p:sldId id="463" r:id="rId49"/>
    <p:sldId id="464" r:id="rId50"/>
    <p:sldId id="465" r:id="rId51"/>
    <p:sldId id="466" r:id="rId52"/>
    <p:sldId id="467" r:id="rId53"/>
    <p:sldId id="283" r:id="rId54"/>
    <p:sldId id="456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317" r:id="rId63"/>
    <p:sldId id="318" r:id="rId64"/>
    <p:sldId id="319" r:id="rId65"/>
    <p:sldId id="320" r:id="rId66"/>
    <p:sldId id="321" r:id="rId67"/>
    <p:sldId id="322" r:id="rId68"/>
    <p:sldId id="301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43" r:id="rId77"/>
    <p:sldId id="477" r:id="rId78"/>
    <p:sldId id="478" r:id="rId79"/>
    <p:sldId id="479" r:id="rId80"/>
    <p:sldId id="480" r:id="rId81"/>
    <p:sldId id="481" r:id="rId82"/>
    <p:sldId id="482" r:id="rId83"/>
    <p:sldId id="491" r:id="rId84"/>
    <p:sldId id="484" r:id="rId85"/>
    <p:sldId id="485" r:id="rId86"/>
    <p:sldId id="335" r:id="rId87"/>
    <p:sldId id="344" r:id="rId88"/>
    <p:sldId id="492" r:id="rId89"/>
    <p:sldId id="495" r:id="rId90"/>
    <p:sldId id="493" r:id="rId91"/>
    <p:sldId id="496" r:id="rId92"/>
    <p:sldId id="497" r:id="rId93"/>
    <p:sldId id="498" r:id="rId94"/>
    <p:sldId id="499" r:id="rId95"/>
    <p:sldId id="500" r:id="rId96"/>
    <p:sldId id="502" r:id="rId97"/>
    <p:sldId id="501" r:id="rId9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2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AA507-4E98-4D19-BD9C-A599F093BB7C}" type="datetimeFigureOut">
              <a:rPr lang="LID4096" smtClean="0"/>
              <a:t>03/20/2025</a:t>
            </a:fld>
            <a:endParaRPr lang="LID4096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FF50A-6FFB-474D-BE2F-848494D00E59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872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8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F5C17-F92E-5567-2C91-CBD5148C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FE7A5AA-D8BF-3BB1-3CE1-3E7365B0E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0D447F8-D5C8-C036-E43D-2568FF419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3E642A-3F05-1F4B-6FE5-0B6284F3F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081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web technologies </a:t>
            </a:r>
            <a:r>
              <a:rPr lang="en-US" b="1" dirty="0"/>
              <a:t>enable</a:t>
            </a:r>
            <a:r>
              <a:rPr lang="en-US" b="0" dirty="0"/>
              <a:t> this interoperability in a scalable manner.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86641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Subclass relationships can be replaced in a sentence by </a:t>
            </a:r>
            <a:r>
              <a:rPr lang="en-US" b="1" dirty="0"/>
              <a:t>“Is a”</a:t>
            </a:r>
            <a:r>
              <a:rPr lang="en-US" b="0" dirty="0"/>
              <a:t>. For example, </a:t>
            </a:r>
            <a:r>
              <a:rPr lang="en-US" b="1" dirty="0"/>
              <a:t>Wall is an Element</a:t>
            </a:r>
            <a:r>
              <a:rPr lang="en-US" b="0" dirty="0"/>
              <a:t>. </a:t>
            </a:r>
          </a:p>
          <a:p>
            <a:r>
              <a:rPr lang="en-US" b="0" dirty="0"/>
              <a:t>We cannot create this relationship between Wall and Building, because </a:t>
            </a:r>
            <a:r>
              <a:rPr lang="en-US" b="1" dirty="0"/>
              <a:t>Wall is a Building</a:t>
            </a:r>
            <a:r>
              <a:rPr lang="en-US" b="0" dirty="0"/>
              <a:t> does not make sense.</a:t>
            </a:r>
          </a:p>
          <a:p>
            <a:r>
              <a:rPr lang="en-US" b="0" dirty="0"/>
              <a:t>We can extend Wall again, e.g. </a:t>
            </a:r>
            <a:r>
              <a:rPr lang="en-US" b="1" dirty="0"/>
              <a:t>Wall </a:t>
            </a:r>
            <a:r>
              <a:rPr lang="en-US" b="1" dirty="0" err="1"/>
              <a:t>hasSubClass</a:t>
            </a:r>
            <a:r>
              <a:rPr lang="en-US" b="1" dirty="0"/>
              <a:t> </a:t>
            </a:r>
            <a:r>
              <a:rPr lang="en-US" b="1" dirty="0" err="1"/>
              <a:t>ExteriorWall</a:t>
            </a:r>
            <a:r>
              <a:rPr lang="en-US" b="0" dirty="0"/>
              <a:t>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0331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very much advise you to read about </a:t>
            </a:r>
            <a:r>
              <a:rPr lang="en-US" dirty="0" err="1"/>
              <a:t>ifcOWL</a:t>
            </a:r>
            <a:r>
              <a:rPr lang="en-US" dirty="0"/>
              <a:t>, read some of the earlier papers on this topic, as it’s good to know some of the history. </a:t>
            </a:r>
            <a:r>
              <a:rPr lang="en-US" b="1" dirty="0"/>
              <a:t>But we moved on</a:t>
            </a:r>
            <a:r>
              <a:rPr lang="en-US" b="0" dirty="0"/>
              <a:t>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79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8066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579EF-C337-81E9-70B3-8D421B2CE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3ABE439-9AE9-F50B-6481-67AFEC9E6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378D5AB-A424-F92D-5C15-6E67ED882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2BAFF7-18BC-EB19-7535-F5DADA2CE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00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E259-18F6-1DE9-2063-FBAC96D1B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2F842A6-3143-19F3-97A4-E76FE2A1A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5E6F220-F88D-4595-2092-4BD993C80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82F01-CFA6-FB3F-C518-AEB99CE1F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9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1642-59E0-A515-0AB4-0023DDE39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621AE14-BEAE-15E3-6A8B-86D7B02FD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B4D7643-44DE-44DF-C035-96B1A36F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12D9EC-CEF9-8A2B-DD36-A5D1238F7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772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7FB47-D26A-C100-2C01-274B74FCB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AC25C2-4D2B-11E2-218D-DCEE14132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8D9F06D-4994-0AE5-2F23-31780F497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4D467D-ABFC-C994-ABE7-223CE61EF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387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C0D0C-4A50-2EA9-9981-F249D436B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8C5A105-576B-A2DD-941A-419E08717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7C0AE80-EF49-3E1F-824C-9238B30B6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C72B8D9-B7FD-5E1D-BF56-273B1FE42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479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0E002-444F-3554-E577-83F6898D7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F103D13-1EE6-14E7-4AC8-D1F6AF9AE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05B46F5-0AA1-9CAC-98A8-FC6A3B627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E44545-73B6-AD06-7858-8FB52EA218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75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412B8-A318-3194-3ACA-A17EA142E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F871D09-08C4-B569-4494-373FD5EA9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1D7E5D8-7F3D-62D0-95B1-4FE8964D4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0525C2-6C94-A37D-1FFD-10E8C7F6C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65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35CB4-64F0-A62D-1A98-DE0EFB3B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5D8CBE0-7452-B99C-D2A5-CE9E56AB1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ECB02EE-459A-993D-62EE-6198C14CC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713753-5D3A-93C7-FABB-2FCD9F28FC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41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100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008065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064000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7" y="6091768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321301"/>
            <a:ext cx="12191999" cy="768351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0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32549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024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93791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806017" cy="608965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1442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9207" y="782400"/>
            <a:ext cx="6427893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54974" y="1727201"/>
            <a:ext cx="6432127" cy="3911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0133" cy="6089651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2861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1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987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1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36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1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6085043"/>
            <a:ext cx="12192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2520001" y="1732100"/>
            <a:ext cx="7056967" cy="3969600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74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66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4" y="782401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3517901"/>
            <a:ext cx="10084741" cy="2120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1007534" y="1439335"/>
            <a:ext cx="10079567" cy="1536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36680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4" y="782401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1007534" y="1439333"/>
            <a:ext cx="10079567" cy="4199467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36645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244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447399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504129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7" y="6091768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321301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0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42804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388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3886732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4944788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7" y="6091768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321301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0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34055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0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781058"/>
            <a:ext cx="47942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4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141" y="1728001"/>
            <a:ext cx="4794251" cy="39108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86501" y="782400"/>
            <a:ext cx="4805892" cy="976317"/>
          </a:xfrm>
        </p:spPr>
        <p:txBody>
          <a:bodyPr anchor="t"/>
          <a:lstStyle>
            <a:lvl1pPr marL="0" indent="0">
              <a:buNone/>
              <a:defRPr lang="nl-NL" sz="26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27712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4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1" y="0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59680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65468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4" y="1727201"/>
            <a:ext cx="65510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062384" y="0"/>
            <a:ext cx="4129616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804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2518834" y="1439335"/>
            <a:ext cx="7056967" cy="396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8834" y="5475024"/>
            <a:ext cx="7056967" cy="220133"/>
          </a:xfrm>
        </p:spPr>
        <p:txBody>
          <a:bodyPr/>
          <a:lstStyle>
            <a:lvl1pPr>
              <a:defRPr sz="1467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297585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11766" y="1742189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54552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313886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1007534" y="2590802"/>
            <a:ext cx="2783417" cy="3500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4650320" y="2590802"/>
            <a:ext cx="2783417" cy="350039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8313886" y="2590802"/>
            <a:ext cx="2783417" cy="350039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7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" y="6091200"/>
            <a:ext cx="1485899" cy="763048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467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1767" y="691615"/>
            <a:ext cx="10075333" cy="71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766" y="1742189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5902" y="6091200"/>
            <a:ext cx="9389532" cy="768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467" b="0">
                <a:solidFill>
                  <a:schemeClr val="tx1"/>
                </a:solidFill>
              </a:defRPr>
            </a:lvl1pPr>
          </a:lstStyle>
          <a:p>
            <a:r>
              <a:rPr lang="en-GB"/>
              <a:t>Web-based BIM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875434" y="6091768"/>
            <a:ext cx="1316567" cy="7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9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41294" indent="-241294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79988" indent="-241294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719649" indent="-237061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tue.nl/nl/persons/alex-ja-donk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4641/clima.2022.228" TargetMode="External"/><Relationship Id="rId2" Type="http://schemas.openxmlformats.org/officeDocument/2006/relationships/hyperlink" Target="http://dx.doi.org/10.5923/j.ijcem.20221103.01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autcon.2017.01.011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yrkioraskari/IFCtoLBD" TargetMode="External"/><Relationship Id="rId2" Type="http://schemas.openxmlformats.org/officeDocument/2006/relationships/hyperlink" Target="https://github.com/cramonell/ifcowl/tree/main/IFC-converter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id.org/opm" TargetMode="External"/><Relationship Id="rId13" Type="http://schemas.openxmlformats.org/officeDocument/2006/relationships/hyperlink" Target="https://w3id.org/omg" TargetMode="External"/><Relationship Id="rId18" Type="http://schemas.openxmlformats.org/officeDocument/2006/relationships/hyperlink" Target="https://www.w3.org/TR/prov-o/" TargetMode="External"/><Relationship Id="rId3" Type="http://schemas.openxmlformats.org/officeDocument/2006/relationships/hyperlink" Target="http://iot-ontologies.github.io/dogont/" TargetMode="External"/><Relationship Id="rId7" Type="http://schemas.openxmlformats.org/officeDocument/2006/relationships/hyperlink" Target="https://w3id.org/beo" TargetMode="External"/><Relationship Id="rId12" Type="http://schemas.openxmlformats.org/officeDocument/2006/relationships/hyperlink" Target="http://www.w3id.org/seas" TargetMode="External"/><Relationship Id="rId17" Type="http://schemas.openxmlformats.org/officeDocument/2006/relationships/hyperlink" Target="https://brickschema.org/ontology/1.3" TargetMode="External"/><Relationship Id="rId2" Type="http://schemas.openxmlformats.org/officeDocument/2006/relationships/hyperlink" Target="https://w3id.org/bot" TargetMode="External"/><Relationship Id="rId16" Type="http://schemas.openxmlformats.org/officeDocument/2006/relationships/hyperlink" Target="https://w3id.org/fog" TargetMode="External"/><Relationship Id="rId20" Type="http://schemas.openxmlformats.org/officeDocument/2006/relationships/hyperlink" Target="https://www.dublincore.org/specifications/dublin-core/dcmi-term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andards.buildingsmart.org/IFC/DEV/IFC4/ADD2_TC1/OWL/" TargetMode="External"/><Relationship Id="rId11" Type="http://schemas.openxmlformats.org/officeDocument/2006/relationships/hyperlink" Target="https://saref.etsi.org/" TargetMode="External"/><Relationship Id="rId5" Type="http://schemas.openxmlformats.org/officeDocument/2006/relationships/hyperlink" Target="https://dev.realestatecore.io/ontology/index.full" TargetMode="External"/><Relationship Id="rId15" Type="http://schemas.openxmlformats.org/officeDocument/2006/relationships/hyperlink" Target="https://w3id.org/gom" TargetMode="External"/><Relationship Id="rId10" Type="http://schemas.openxmlformats.org/officeDocument/2006/relationships/hyperlink" Target="https://www.w3.org/TR/vocab-ssn/" TargetMode="External"/><Relationship Id="rId19" Type="http://schemas.openxmlformats.org/officeDocument/2006/relationships/hyperlink" Target="https://www.w3.org/TR/vocab-dcat-2/" TargetMode="External"/><Relationship Id="rId4" Type="http://schemas.openxmlformats.org/officeDocument/2006/relationships/hyperlink" Target="https://saref.etsi.org/saref4bldg/" TargetMode="External"/><Relationship Id="rId9" Type="http://schemas.openxmlformats.org/officeDocument/2006/relationships/hyperlink" Target="http://www.w3id.org/bop" TargetMode="External"/><Relationship Id="rId14" Type="http://schemas.openxmlformats.org/officeDocument/2006/relationships/hyperlink" Target="http://www.opengis.net/ont/geosparql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jnjanssensteenberg.github.io/Heritage-LBDviz/dist/#1$PRPlVFT20e_DY_uNLz7K" TargetMode="External"/><Relationship Id="rId2" Type="http://schemas.openxmlformats.org/officeDocument/2006/relationships/hyperlink" Target="https://alexdonkers.github.io/LBDviz/dist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abs.kadaster.nl/innovatie/lokiv3/loki_v3/" TargetMode="External"/><Relationship Id="rId4" Type="http://schemas.openxmlformats.org/officeDocument/2006/relationships/hyperlink" Target="https://ld-bim.web.app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de.ai/new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pacy.io/" TargetMode="External"/><Relationship Id="rId4" Type="http://schemas.openxmlformats.org/officeDocument/2006/relationships/hyperlink" Target="https://x.ai/grok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75DA7A-4509-D98D-00C7-ADB00C291B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9" b="18361"/>
          <a:stretch/>
        </p:blipFill>
        <p:spPr>
          <a:xfrm>
            <a:off x="0" y="0"/>
            <a:ext cx="12192000" cy="6089650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Web-based BIM</a:t>
            </a:r>
          </a:p>
        </p:txBody>
      </p:sp>
      <p:sp>
        <p:nvSpPr>
          <p:cNvPr id="15" name="Ondertitel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BILT Academy, 22-04-2025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Alex Donkers, Postdoctoral researcher</a:t>
            </a: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Information Systems in the Built Environment, Department of the Built Environment</a:t>
            </a:r>
          </a:p>
        </p:txBody>
      </p:sp>
    </p:spTree>
    <p:extLst>
      <p:ext uri="{BB962C8B-B14F-4D97-AF65-F5344CB8AC3E}">
        <p14:creationId xmlns:p14="http://schemas.microsoft.com/office/powerpoint/2010/main" val="370510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F8250-B74B-9395-8625-E2F2CE10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F0FC30A-A554-01B4-8F0B-25C56FFA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2516601-6979-6B1D-C278-48FB93AF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10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6E63917-E2EE-4B66-5197-DFC13442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silos</a:t>
            </a:r>
            <a:endParaRPr lang="LID4096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E58EFC1-AFD8-4AF6-CE98-42395942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66" y="2895486"/>
            <a:ext cx="3680055" cy="274331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1031897-FCD6-4003-C0F7-0B56052BE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28" y="2895486"/>
            <a:ext cx="1983674" cy="274331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90977A0-77AE-3DAD-66A3-594F4D01E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509" y="2895486"/>
            <a:ext cx="3784725" cy="2743314"/>
          </a:xfrm>
          <a:prstGeom prst="rect">
            <a:avLst/>
          </a:prstGeom>
        </p:spPr>
      </p:pic>
      <p:pic>
        <p:nvPicPr>
          <p:cNvPr id="3" name="Afbeelding 2" descr="Afbeelding met gebouw, wolkenkrabber&#10;&#10;Door AI gegenereerde inhoud is mogelijk onjuist.">
            <a:extLst>
              <a:ext uri="{FF2B5EF4-FFF2-40B4-BE49-F238E27FC236}">
                <a16:creationId xmlns:a16="http://schemas.microsoft.com/office/drawing/2014/main" id="{507ECDF9-F6B0-231B-E4C8-0ADBCED60E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151" y="235056"/>
            <a:ext cx="2051082" cy="2350551"/>
          </a:xfrm>
          <a:prstGeom prst="rect">
            <a:avLst/>
          </a:prstGeom>
        </p:spPr>
      </p:pic>
      <p:pic>
        <p:nvPicPr>
          <p:cNvPr id="11" name="Tijdelijke aanduiding voor inhoud 10" descr="Afbeelding met Graphics, schermopname, Lettertype, grafische vormgeving&#10;&#10;Door AI gegenereerde inhoud is mogelijk onjuist.">
            <a:extLst>
              <a:ext uri="{FF2B5EF4-FFF2-40B4-BE49-F238E27FC236}">
                <a16:creationId xmlns:a16="http://schemas.microsoft.com/office/drawing/2014/main" id="{6E4ED327-3100-0E7C-A414-602B6FFFE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8" y="3798146"/>
            <a:ext cx="937993" cy="937993"/>
          </a:xfrm>
        </p:spPr>
      </p:pic>
      <p:pic>
        <p:nvPicPr>
          <p:cNvPr id="12" name="Tijdelijke aanduiding voor inhoud 10" descr="Afbeelding met Graphics, schermopname, Lettertype, grafische vormgeving&#10;&#10;Door AI gegenereerde inhoud is mogelijk onjuist.">
            <a:extLst>
              <a:ext uri="{FF2B5EF4-FFF2-40B4-BE49-F238E27FC236}">
                <a16:creationId xmlns:a16="http://schemas.microsoft.com/office/drawing/2014/main" id="{A79FA84E-7DBF-527D-9509-383F39FC2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27" y="3798146"/>
            <a:ext cx="937993" cy="937993"/>
          </a:xfrm>
          <a:prstGeom prst="rect">
            <a:avLst/>
          </a:prstGeom>
        </p:spPr>
      </p:pic>
      <p:pic>
        <p:nvPicPr>
          <p:cNvPr id="13" name="Tijdelijke aanduiding voor inhoud 10" descr="Afbeelding met Graphics, schermopname, Lettertype, grafische vormgeving&#10;&#10;Door AI gegenereerde inhoud is mogelijk onjuist.">
            <a:extLst>
              <a:ext uri="{FF2B5EF4-FFF2-40B4-BE49-F238E27FC236}">
                <a16:creationId xmlns:a16="http://schemas.microsoft.com/office/drawing/2014/main" id="{99D5C56F-99AC-3A06-EE69-BB289C36A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95" y="2326711"/>
            <a:ext cx="937993" cy="937993"/>
          </a:xfrm>
          <a:prstGeom prst="rect">
            <a:avLst/>
          </a:prstGeom>
        </p:spPr>
      </p:pic>
      <p:sp>
        <p:nvSpPr>
          <p:cNvPr id="14" name="Tijdelijke aanduiding voor inhoud 9">
            <a:extLst>
              <a:ext uri="{FF2B5EF4-FFF2-40B4-BE49-F238E27FC236}">
                <a16:creationId xmlns:a16="http://schemas.microsoft.com/office/drawing/2014/main" id="{8902D3DE-7036-F227-786E-23F5629FDB32}"/>
              </a:ext>
            </a:extLst>
          </p:cNvPr>
          <p:cNvSpPr txBox="1">
            <a:spLocks/>
          </p:cNvSpPr>
          <p:nvPr/>
        </p:nvSpPr>
        <p:spPr>
          <a:xfrm>
            <a:off x="1011766" y="1742189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294" indent="-2412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9988" indent="-2412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9" indent="-23706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data in those files is still siloed.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3976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Block 1</a:t>
            </a:r>
          </a:p>
          <a:p>
            <a:r>
              <a:rPr lang="en-GB" dirty="0"/>
              <a:t>The Semantic Web and Linked Building Data</a:t>
            </a:r>
          </a:p>
          <a:p>
            <a:endParaRPr lang="en-GB" dirty="0"/>
          </a:p>
          <a:p>
            <a:r>
              <a:rPr lang="en-GB" b="1" dirty="0"/>
              <a:t>Block 2</a:t>
            </a:r>
            <a:endParaRPr lang="en-GB" dirty="0"/>
          </a:p>
          <a:p>
            <a:r>
              <a:rPr lang="en-GB" dirty="0"/>
              <a:t>Ontologies</a:t>
            </a:r>
          </a:p>
          <a:p>
            <a:endParaRPr lang="en-GB" dirty="0"/>
          </a:p>
          <a:p>
            <a:r>
              <a:rPr lang="en-GB" b="1" dirty="0"/>
              <a:t>Block 3</a:t>
            </a:r>
            <a:endParaRPr lang="en-GB" dirty="0"/>
          </a:p>
          <a:p>
            <a:r>
              <a:rPr lang="en-GB" dirty="0"/>
              <a:t>Interaction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11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E2982-D745-6502-50EB-BD623D83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6C50-5A2F-8EDF-475B-2A1BF786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Semantic Web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D7F185-0259-328B-5A48-59535C7F2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5EA2E4-983F-4C9C-0675-ECCDF6CA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C013E6-EC0A-CC9C-CFCE-5AAC889C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3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water, Maritieme biologie, aquarium, ongewerveld dier&#10;&#10;Automatisch gegenereerde beschrijving">
            <a:extLst>
              <a:ext uri="{FF2B5EF4-FFF2-40B4-BE49-F238E27FC236}">
                <a16:creationId xmlns:a16="http://schemas.microsoft.com/office/drawing/2014/main" id="{229B7E09-AF18-877C-DB67-69038D8D2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3"/>
          <a:stretch/>
        </p:blipFill>
        <p:spPr>
          <a:xfrm>
            <a:off x="0" y="0"/>
            <a:ext cx="12192000" cy="608624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827193-BF04-3397-AC50-6EA178A8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World Wide Web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B2A8CB-7C3A-8A24-EB98-021FA973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CDCF12-5FAA-00FE-040E-B23B159D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3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5A96E-B3FB-B383-7CD8-8FD565715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8CDC4-5704-C2A9-BF8E-3BF4AFC24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whole lot of data exists on the WWW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3B80A30-8EFA-E074-F4DC-46CC808A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5B002C5-587C-1F42-B038-23243499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 dirty="0"/>
          </a:p>
        </p:txBody>
      </p:sp>
      <p:sp>
        <p:nvSpPr>
          <p:cNvPr id="8" name="Action Button: Movie 3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247E807-F2C5-526F-AA7F-6BDAE08C7B90}"/>
              </a:ext>
            </a:extLst>
          </p:cNvPr>
          <p:cNvSpPr/>
          <p:nvPr/>
        </p:nvSpPr>
        <p:spPr>
          <a:xfrm>
            <a:off x="6472535" y="4502237"/>
            <a:ext cx="846203" cy="846203"/>
          </a:xfrm>
          <a:prstGeom prst="actionButtonMovi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9BC7C64-D52A-CE18-9255-8B18BD02267F}"/>
              </a:ext>
            </a:extLst>
          </p:cNvPr>
          <p:cNvSpPr/>
          <p:nvPr/>
        </p:nvSpPr>
        <p:spPr>
          <a:xfrm>
            <a:off x="3878731" y="2758308"/>
            <a:ext cx="757973" cy="757973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F1D69D5D-BD4E-7EBE-0917-C9A277201EC2}"/>
              </a:ext>
            </a:extLst>
          </p:cNvPr>
          <p:cNvGrpSpPr/>
          <p:nvPr/>
        </p:nvGrpSpPr>
        <p:grpSpPr>
          <a:xfrm>
            <a:off x="1282401" y="1882785"/>
            <a:ext cx="1191921" cy="648411"/>
            <a:chOff x="5075344" y="832207"/>
            <a:chExt cx="893941" cy="486308"/>
          </a:xfrm>
        </p:grpSpPr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F9A52EC3-91AB-CDC9-A56D-3D5D08BE6700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3A3E1369-07ED-1B6F-E563-3105C6505E1C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>
              <a:extLst>
                <a:ext uri="{FF2B5EF4-FFF2-40B4-BE49-F238E27FC236}">
                  <a16:creationId xmlns:a16="http://schemas.microsoft.com/office/drawing/2014/main" id="{D1F86F77-61E9-3A8E-2537-F79600085D8F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8">
              <a:extLst>
                <a:ext uri="{FF2B5EF4-FFF2-40B4-BE49-F238E27FC236}">
                  <a16:creationId xmlns:a16="http://schemas.microsoft.com/office/drawing/2014/main" id="{3068D442-78D8-8D46-38BB-A35A1E9A847F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A3E0BEC6-DA87-8777-8F73-4EA3CEC101C6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0">
            <a:extLst>
              <a:ext uri="{FF2B5EF4-FFF2-40B4-BE49-F238E27FC236}">
                <a16:creationId xmlns:a16="http://schemas.microsoft.com/office/drawing/2014/main" id="{AAAB2A8C-AA38-21BC-1E4A-7CBC3A5156C0}"/>
              </a:ext>
            </a:extLst>
          </p:cNvPr>
          <p:cNvGrpSpPr/>
          <p:nvPr/>
        </p:nvGrpSpPr>
        <p:grpSpPr>
          <a:xfrm>
            <a:off x="6049433" y="1707352"/>
            <a:ext cx="846203" cy="648411"/>
            <a:chOff x="5075344" y="832207"/>
            <a:chExt cx="893941" cy="486308"/>
          </a:xfrm>
        </p:grpSpPr>
        <p:cxnSp>
          <p:nvCxnSpPr>
            <p:cNvPr id="17" name="Straight Connector 42">
              <a:extLst>
                <a:ext uri="{FF2B5EF4-FFF2-40B4-BE49-F238E27FC236}">
                  <a16:creationId xmlns:a16="http://schemas.microsoft.com/office/drawing/2014/main" id="{66D0FBB9-C9EF-5AC1-C26F-47074EAD724C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3">
              <a:extLst>
                <a:ext uri="{FF2B5EF4-FFF2-40B4-BE49-F238E27FC236}">
                  <a16:creationId xmlns:a16="http://schemas.microsoft.com/office/drawing/2014/main" id="{C03A0F25-3E77-3F7A-7DC5-49BC34084179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6">
              <a:extLst>
                <a:ext uri="{FF2B5EF4-FFF2-40B4-BE49-F238E27FC236}">
                  <a16:creationId xmlns:a16="http://schemas.microsoft.com/office/drawing/2014/main" id="{05D731F5-5FF5-8ABD-FBFB-7E1854BB3D7F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8">
              <a:extLst>
                <a:ext uri="{FF2B5EF4-FFF2-40B4-BE49-F238E27FC236}">
                  <a16:creationId xmlns:a16="http://schemas.microsoft.com/office/drawing/2014/main" id="{EF9138FB-7079-3382-D684-C6AB5911404C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9">
              <a:extLst>
                <a:ext uri="{FF2B5EF4-FFF2-40B4-BE49-F238E27FC236}">
                  <a16:creationId xmlns:a16="http://schemas.microsoft.com/office/drawing/2014/main" id="{47EEA5CE-1E25-CC7F-B1E2-D8CE1B8124C4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8C231D1F-438C-B26A-B260-61AF31243ADA}"/>
              </a:ext>
            </a:extLst>
          </p:cNvPr>
          <p:cNvGrpSpPr/>
          <p:nvPr/>
        </p:nvGrpSpPr>
        <p:grpSpPr>
          <a:xfrm>
            <a:off x="2389842" y="4303473"/>
            <a:ext cx="1191921" cy="648411"/>
            <a:chOff x="5075344" y="832207"/>
            <a:chExt cx="893941" cy="486308"/>
          </a:xfrm>
        </p:grpSpPr>
        <p:cxnSp>
          <p:nvCxnSpPr>
            <p:cNvPr id="23" name="Straight Connector 42">
              <a:extLst>
                <a:ext uri="{FF2B5EF4-FFF2-40B4-BE49-F238E27FC236}">
                  <a16:creationId xmlns:a16="http://schemas.microsoft.com/office/drawing/2014/main" id="{9A49BA2C-2CC8-DD2B-79E2-822EDDB2F1DF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3">
              <a:extLst>
                <a:ext uri="{FF2B5EF4-FFF2-40B4-BE49-F238E27FC236}">
                  <a16:creationId xmlns:a16="http://schemas.microsoft.com/office/drawing/2014/main" id="{76C3D6FE-407D-C97D-4FCB-E14C8523EF05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6">
              <a:extLst>
                <a:ext uri="{FF2B5EF4-FFF2-40B4-BE49-F238E27FC236}">
                  <a16:creationId xmlns:a16="http://schemas.microsoft.com/office/drawing/2014/main" id="{C432BCA7-7A1E-BBD9-1C2C-DDFD6A75DD18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8">
              <a:extLst>
                <a:ext uri="{FF2B5EF4-FFF2-40B4-BE49-F238E27FC236}">
                  <a16:creationId xmlns:a16="http://schemas.microsoft.com/office/drawing/2014/main" id="{D0F09358-29F5-6F0E-66D3-98A5FF6DF7B3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E322A239-BFB9-5F45-9C02-49B21A83C974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E35F37D-3DC2-35CD-9A35-DBCB2DF5BE91}"/>
              </a:ext>
            </a:extLst>
          </p:cNvPr>
          <p:cNvSpPr/>
          <p:nvPr/>
        </p:nvSpPr>
        <p:spPr>
          <a:xfrm>
            <a:off x="9461351" y="2345116"/>
            <a:ext cx="757973" cy="1554161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714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1BA80-3DBB-BD76-B520-2521477D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D45F0-3E94-BACD-C1C6-7C3FFA35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WWW integrates data into web pages (HTML)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16B486-81EB-132A-20CA-A863C9C42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0FA35C1-AFCD-A530-7F6E-86B36586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 dirty="0"/>
          </a:p>
        </p:txBody>
      </p:sp>
      <p:sp>
        <p:nvSpPr>
          <p:cNvPr id="8" name="Action Button: Movie 3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6FA51F1-0269-04BF-460A-696711C671BA}"/>
              </a:ext>
            </a:extLst>
          </p:cNvPr>
          <p:cNvSpPr/>
          <p:nvPr/>
        </p:nvSpPr>
        <p:spPr>
          <a:xfrm>
            <a:off x="7302683" y="3487476"/>
            <a:ext cx="846203" cy="846203"/>
          </a:xfrm>
          <a:prstGeom prst="actionButtonMovi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90AE7F2-893E-2E88-7CA1-8D008BDB9EE4}"/>
              </a:ext>
            </a:extLst>
          </p:cNvPr>
          <p:cNvSpPr/>
          <p:nvPr/>
        </p:nvSpPr>
        <p:spPr>
          <a:xfrm>
            <a:off x="2098512" y="2694487"/>
            <a:ext cx="757973" cy="757973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835C8678-3618-3FD5-87CB-8BFB67AAC5A9}"/>
              </a:ext>
            </a:extLst>
          </p:cNvPr>
          <p:cNvGrpSpPr/>
          <p:nvPr/>
        </p:nvGrpSpPr>
        <p:grpSpPr>
          <a:xfrm>
            <a:off x="1282401" y="1882785"/>
            <a:ext cx="1191921" cy="648411"/>
            <a:chOff x="5075344" y="832207"/>
            <a:chExt cx="893941" cy="486308"/>
          </a:xfrm>
        </p:grpSpPr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A1AF595A-745B-6C71-D5D5-05D8735F85DA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C1124032-F450-2FFC-1110-A1574AB61003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>
              <a:extLst>
                <a:ext uri="{FF2B5EF4-FFF2-40B4-BE49-F238E27FC236}">
                  <a16:creationId xmlns:a16="http://schemas.microsoft.com/office/drawing/2014/main" id="{822F3207-9D88-AD80-19DC-7F542B8E390B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8">
              <a:extLst>
                <a:ext uri="{FF2B5EF4-FFF2-40B4-BE49-F238E27FC236}">
                  <a16:creationId xmlns:a16="http://schemas.microsoft.com/office/drawing/2014/main" id="{44061248-7112-20DB-16C7-9039F99EB5A7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EC7D2B38-CC7D-BE74-A4B2-978C1C4E7981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0">
            <a:extLst>
              <a:ext uri="{FF2B5EF4-FFF2-40B4-BE49-F238E27FC236}">
                <a16:creationId xmlns:a16="http://schemas.microsoft.com/office/drawing/2014/main" id="{F25CE2DD-2BF3-5DFE-AB5B-F1CE0E4639BF}"/>
              </a:ext>
            </a:extLst>
          </p:cNvPr>
          <p:cNvGrpSpPr/>
          <p:nvPr/>
        </p:nvGrpSpPr>
        <p:grpSpPr>
          <a:xfrm>
            <a:off x="7302684" y="2567309"/>
            <a:ext cx="846203" cy="648411"/>
            <a:chOff x="5075344" y="832207"/>
            <a:chExt cx="893941" cy="486308"/>
          </a:xfrm>
        </p:grpSpPr>
        <p:cxnSp>
          <p:nvCxnSpPr>
            <p:cNvPr id="17" name="Straight Connector 42">
              <a:extLst>
                <a:ext uri="{FF2B5EF4-FFF2-40B4-BE49-F238E27FC236}">
                  <a16:creationId xmlns:a16="http://schemas.microsoft.com/office/drawing/2014/main" id="{F1C11CEF-4E30-E1A4-2722-53855EBCBC82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3">
              <a:extLst>
                <a:ext uri="{FF2B5EF4-FFF2-40B4-BE49-F238E27FC236}">
                  <a16:creationId xmlns:a16="http://schemas.microsoft.com/office/drawing/2014/main" id="{0AACD307-1AAC-71B5-1472-794F4D56F45D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6">
              <a:extLst>
                <a:ext uri="{FF2B5EF4-FFF2-40B4-BE49-F238E27FC236}">
                  <a16:creationId xmlns:a16="http://schemas.microsoft.com/office/drawing/2014/main" id="{5D4957D4-4056-1DFA-C300-13BE0BEA13F4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8">
              <a:extLst>
                <a:ext uri="{FF2B5EF4-FFF2-40B4-BE49-F238E27FC236}">
                  <a16:creationId xmlns:a16="http://schemas.microsoft.com/office/drawing/2014/main" id="{D513C848-6126-2F66-6DA8-0CABC128A887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9">
              <a:extLst>
                <a:ext uri="{FF2B5EF4-FFF2-40B4-BE49-F238E27FC236}">
                  <a16:creationId xmlns:a16="http://schemas.microsoft.com/office/drawing/2014/main" id="{EAC180A6-F5C2-1F77-1335-299EAEB1157D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F27126BB-E0BD-9701-F471-89682FA38A23}"/>
              </a:ext>
            </a:extLst>
          </p:cNvPr>
          <p:cNvGrpSpPr/>
          <p:nvPr/>
        </p:nvGrpSpPr>
        <p:grpSpPr>
          <a:xfrm>
            <a:off x="1282402" y="3595999"/>
            <a:ext cx="1191921" cy="648411"/>
            <a:chOff x="5075344" y="832207"/>
            <a:chExt cx="893941" cy="486308"/>
          </a:xfrm>
        </p:grpSpPr>
        <p:cxnSp>
          <p:nvCxnSpPr>
            <p:cNvPr id="23" name="Straight Connector 42">
              <a:extLst>
                <a:ext uri="{FF2B5EF4-FFF2-40B4-BE49-F238E27FC236}">
                  <a16:creationId xmlns:a16="http://schemas.microsoft.com/office/drawing/2014/main" id="{E3353282-E130-0B40-E07F-EFD16D733592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3">
              <a:extLst>
                <a:ext uri="{FF2B5EF4-FFF2-40B4-BE49-F238E27FC236}">
                  <a16:creationId xmlns:a16="http://schemas.microsoft.com/office/drawing/2014/main" id="{70638FA7-5C8A-173F-EF6A-F1D04ABE33D9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6">
              <a:extLst>
                <a:ext uri="{FF2B5EF4-FFF2-40B4-BE49-F238E27FC236}">
                  <a16:creationId xmlns:a16="http://schemas.microsoft.com/office/drawing/2014/main" id="{4F4D8CD3-0D8A-B5C5-FB41-7963E17D90FE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8">
              <a:extLst>
                <a:ext uri="{FF2B5EF4-FFF2-40B4-BE49-F238E27FC236}">
                  <a16:creationId xmlns:a16="http://schemas.microsoft.com/office/drawing/2014/main" id="{239B85BE-3413-2552-4332-E1C9A55F71CC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A87AD381-919C-A9B3-9520-C5B394BEE7E5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2788863-10C1-A3DC-4ECD-921AC5136F99}"/>
              </a:ext>
            </a:extLst>
          </p:cNvPr>
          <p:cNvSpPr/>
          <p:nvPr/>
        </p:nvSpPr>
        <p:spPr>
          <a:xfrm>
            <a:off x="8313271" y="2772644"/>
            <a:ext cx="757973" cy="1554161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Flowchart: Card 1">
            <a:extLst>
              <a:ext uri="{FF2B5EF4-FFF2-40B4-BE49-F238E27FC236}">
                <a16:creationId xmlns:a16="http://schemas.microsoft.com/office/drawing/2014/main" id="{90CE59F7-A7DD-C34D-EC5D-FEF40F5539EB}"/>
              </a:ext>
            </a:extLst>
          </p:cNvPr>
          <p:cNvSpPr/>
          <p:nvPr/>
        </p:nvSpPr>
        <p:spPr>
          <a:xfrm flipH="1">
            <a:off x="1011767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Flowchart: Card 1">
            <a:extLst>
              <a:ext uri="{FF2B5EF4-FFF2-40B4-BE49-F238E27FC236}">
                <a16:creationId xmlns:a16="http://schemas.microsoft.com/office/drawing/2014/main" id="{097AC836-29C4-10AA-7A97-A32D8898E564}"/>
              </a:ext>
            </a:extLst>
          </p:cNvPr>
          <p:cNvSpPr/>
          <p:nvPr/>
        </p:nvSpPr>
        <p:spPr>
          <a:xfrm flipH="1">
            <a:off x="7062140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1449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9DC2-A166-D5B1-A2B8-C605C7B2B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F08DF-A6DC-E21F-DEEF-0B13C4FC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 allow us to go to other pages (URL)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50D09CC-BB7A-8124-C6F4-191AB2AA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703764C-FDC0-D69F-F168-90381A59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 dirty="0"/>
          </a:p>
        </p:txBody>
      </p:sp>
      <p:sp>
        <p:nvSpPr>
          <p:cNvPr id="8" name="Action Button: Movie 3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4605CD0-1851-08F6-FBC4-86E8B982CE7D}"/>
              </a:ext>
            </a:extLst>
          </p:cNvPr>
          <p:cNvSpPr/>
          <p:nvPr/>
        </p:nvSpPr>
        <p:spPr>
          <a:xfrm>
            <a:off x="7302683" y="3487476"/>
            <a:ext cx="846203" cy="846203"/>
          </a:xfrm>
          <a:prstGeom prst="actionButtonMovi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6499D7F-DF44-D27F-985E-535C0CA7955D}"/>
              </a:ext>
            </a:extLst>
          </p:cNvPr>
          <p:cNvSpPr/>
          <p:nvPr/>
        </p:nvSpPr>
        <p:spPr>
          <a:xfrm>
            <a:off x="2098512" y="2694487"/>
            <a:ext cx="757973" cy="757973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F68EAC14-51A2-2115-F94B-EFDDAD8A2356}"/>
              </a:ext>
            </a:extLst>
          </p:cNvPr>
          <p:cNvGrpSpPr/>
          <p:nvPr/>
        </p:nvGrpSpPr>
        <p:grpSpPr>
          <a:xfrm>
            <a:off x="1282401" y="1882785"/>
            <a:ext cx="1191921" cy="648411"/>
            <a:chOff x="5075344" y="832207"/>
            <a:chExt cx="893941" cy="486308"/>
          </a:xfrm>
        </p:grpSpPr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0AC87D2A-5AAB-BFA5-441E-533CDC894CDC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9151EB56-0B72-3218-457F-5459B6995B32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>
              <a:extLst>
                <a:ext uri="{FF2B5EF4-FFF2-40B4-BE49-F238E27FC236}">
                  <a16:creationId xmlns:a16="http://schemas.microsoft.com/office/drawing/2014/main" id="{33175E3B-53D2-0CAF-92B7-80D1B866EAAF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8">
              <a:extLst>
                <a:ext uri="{FF2B5EF4-FFF2-40B4-BE49-F238E27FC236}">
                  <a16:creationId xmlns:a16="http://schemas.microsoft.com/office/drawing/2014/main" id="{6EE37E68-11F2-B5B9-3BD0-3CE87A941B90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3AEA09BA-7DED-E6E2-F258-A2EA6E467986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0">
            <a:extLst>
              <a:ext uri="{FF2B5EF4-FFF2-40B4-BE49-F238E27FC236}">
                <a16:creationId xmlns:a16="http://schemas.microsoft.com/office/drawing/2014/main" id="{8FCE105C-69FD-65A9-B31B-B53C122FD24B}"/>
              </a:ext>
            </a:extLst>
          </p:cNvPr>
          <p:cNvGrpSpPr/>
          <p:nvPr/>
        </p:nvGrpSpPr>
        <p:grpSpPr>
          <a:xfrm>
            <a:off x="7302684" y="2567309"/>
            <a:ext cx="846203" cy="648411"/>
            <a:chOff x="5075344" y="832207"/>
            <a:chExt cx="893941" cy="486308"/>
          </a:xfrm>
        </p:grpSpPr>
        <p:cxnSp>
          <p:nvCxnSpPr>
            <p:cNvPr id="17" name="Straight Connector 42">
              <a:extLst>
                <a:ext uri="{FF2B5EF4-FFF2-40B4-BE49-F238E27FC236}">
                  <a16:creationId xmlns:a16="http://schemas.microsoft.com/office/drawing/2014/main" id="{9DB933B4-640C-40D6-CFD5-D7D663CDE79D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3">
              <a:extLst>
                <a:ext uri="{FF2B5EF4-FFF2-40B4-BE49-F238E27FC236}">
                  <a16:creationId xmlns:a16="http://schemas.microsoft.com/office/drawing/2014/main" id="{DA8DED04-01D5-555C-E1EC-20011A869FA1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6">
              <a:extLst>
                <a:ext uri="{FF2B5EF4-FFF2-40B4-BE49-F238E27FC236}">
                  <a16:creationId xmlns:a16="http://schemas.microsoft.com/office/drawing/2014/main" id="{E457A2BA-D204-617E-EDF9-E6CD8C471B63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8">
              <a:extLst>
                <a:ext uri="{FF2B5EF4-FFF2-40B4-BE49-F238E27FC236}">
                  <a16:creationId xmlns:a16="http://schemas.microsoft.com/office/drawing/2014/main" id="{0B21955A-BCFA-A07A-9589-F58439A1B1AB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9">
              <a:extLst>
                <a:ext uri="{FF2B5EF4-FFF2-40B4-BE49-F238E27FC236}">
                  <a16:creationId xmlns:a16="http://schemas.microsoft.com/office/drawing/2014/main" id="{DB1CFCA8-E119-E148-2748-3786F2C31B99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44CD5A8C-67CF-39EB-EBEB-B7032D6E9033}"/>
              </a:ext>
            </a:extLst>
          </p:cNvPr>
          <p:cNvGrpSpPr/>
          <p:nvPr/>
        </p:nvGrpSpPr>
        <p:grpSpPr>
          <a:xfrm>
            <a:off x="1282402" y="3595999"/>
            <a:ext cx="1191921" cy="648411"/>
            <a:chOff x="5075344" y="832207"/>
            <a:chExt cx="893941" cy="486308"/>
          </a:xfrm>
        </p:grpSpPr>
        <p:cxnSp>
          <p:nvCxnSpPr>
            <p:cNvPr id="23" name="Straight Connector 42">
              <a:extLst>
                <a:ext uri="{FF2B5EF4-FFF2-40B4-BE49-F238E27FC236}">
                  <a16:creationId xmlns:a16="http://schemas.microsoft.com/office/drawing/2014/main" id="{E4704770-D093-E380-71CE-7294AF76EC3C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3">
              <a:extLst>
                <a:ext uri="{FF2B5EF4-FFF2-40B4-BE49-F238E27FC236}">
                  <a16:creationId xmlns:a16="http://schemas.microsoft.com/office/drawing/2014/main" id="{AB2C7E4E-567A-0157-9B7A-060DDC22B622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6">
              <a:extLst>
                <a:ext uri="{FF2B5EF4-FFF2-40B4-BE49-F238E27FC236}">
                  <a16:creationId xmlns:a16="http://schemas.microsoft.com/office/drawing/2014/main" id="{0BE518E8-6417-9D1F-9850-55305ADC3813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8">
              <a:extLst>
                <a:ext uri="{FF2B5EF4-FFF2-40B4-BE49-F238E27FC236}">
                  <a16:creationId xmlns:a16="http://schemas.microsoft.com/office/drawing/2014/main" id="{9D6A832F-CA14-759C-0E21-FE76432D1CE1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E22BC301-833A-52BF-4AB8-818F0F3674FA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CFCF6E2-4CD7-2A3F-7039-992A42696D27}"/>
              </a:ext>
            </a:extLst>
          </p:cNvPr>
          <p:cNvSpPr/>
          <p:nvPr/>
        </p:nvSpPr>
        <p:spPr>
          <a:xfrm>
            <a:off x="8313271" y="2772644"/>
            <a:ext cx="757973" cy="1554161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Flowchart: Card 1">
            <a:extLst>
              <a:ext uri="{FF2B5EF4-FFF2-40B4-BE49-F238E27FC236}">
                <a16:creationId xmlns:a16="http://schemas.microsoft.com/office/drawing/2014/main" id="{5F14CF89-82D9-48CF-A44B-61FB78AEEC06}"/>
              </a:ext>
            </a:extLst>
          </p:cNvPr>
          <p:cNvSpPr/>
          <p:nvPr/>
        </p:nvSpPr>
        <p:spPr>
          <a:xfrm flipH="1">
            <a:off x="1011767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Flowchart: Card 1">
            <a:extLst>
              <a:ext uri="{FF2B5EF4-FFF2-40B4-BE49-F238E27FC236}">
                <a16:creationId xmlns:a16="http://schemas.microsoft.com/office/drawing/2014/main" id="{DCCA864A-6CCA-16A2-4808-AD802278AE55}"/>
              </a:ext>
            </a:extLst>
          </p:cNvPr>
          <p:cNvSpPr/>
          <p:nvPr/>
        </p:nvSpPr>
        <p:spPr>
          <a:xfrm flipH="1">
            <a:off x="7062140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F88400BF-FC9A-55F3-30FB-752329B80106}"/>
              </a:ext>
            </a:extLst>
          </p:cNvPr>
          <p:cNvCxnSpPr>
            <a:cxnSpLocks/>
          </p:cNvCxnSpPr>
          <p:nvPr/>
        </p:nvCxnSpPr>
        <p:spPr>
          <a:xfrm>
            <a:off x="1878361" y="3595999"/>
            <a:ext cx="5959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0E0B880E-70E5-D730-63B2-1E7079B7790E}"/>
              </a:ext>
            </a:extLst>
          </p:cNvPr>
          <p:cNvCxnSpPr>
            <a:cxnSpLocks/>
          </p:cNvCxnSpPr>
          <p:nvPr/>
        </p:nvCxnSpPr>
        <p:spPr>
          <a:xfrm>
            <a:off x="7302684" y="2565472"/>
            <a:ext cx="5959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D5E3FF3C-F2F4-8134-BF8A-66041A3AD9CB}"/>
              </a:ext>
            </a:extLst>
          </p:cNvPr>
          <p:cNvCxnSpPr/>
          <p:nvPr/>
        </p:nvCxnSpPr>
        <p:spPr>
          <a:xfrm>
            <a:off x="2474321" y="3596000"/>
            <a:ext cx="4587819" cy="56362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2DAA7AA4-5A0C-4511-220E-D8456D80BAF2}"/>
              </a:ext>
            </a:extLst>
          </p:cNvPr>
          <p:cNvCxnSpPr>
            <a:cxnSpLocks/>
            <a:endCxn id="3" idx="1"/>
          </p:cNvCxnSpPr>
          <p:nvPr/>
        </p:nvCxnSpPr>
        <p:spPr>
          <a:xfrm flipH="1">
            <a:off x="3185257" y="2565472"/>
            <a:ext cx="4117424" cy="51794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7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2B688-CB61-711A-A158-F3453E6A5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67996-FEDD-A1CE-F4EF-F51887B1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great for humans!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DC3EB3B-AC2F-6953-2A05-E11EC3561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D43CB9-1599-23B6-A8E8-E40CF051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17</a:t>
            </a:fld>
            <a:endParaRPr lang="en-GB" dirty="0"/>
          </a:p>
        </p:txBody>
      </p:sp>
      <p:sp>
        <p:nvSpPr>
          <p:cNvPr id="8" name="Action Button: Movie 3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DF3CE43-4D9C-192F-3892-E9B3530B1EC0}"/>
              </a:ext>
            </a:extLst>
          </p:cNvPr>
          <p:cNvSpPr/>
          <p:nvPr/>
        </p:nvSpPr>
        <p:spPr>
          <a:xfrm>
            <a:off x="7302683" y="3487476"/>
            <a:ext cx="846203" cy="846203"/>
          </a:xfrm>
          <a:prstGeom prst="actionButtonMovi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42C6938-53CA-225F-1034-D15222417AAF}"/>
              </a:ext>
            </a:extLst>
          </p:cNvPr>
          <p:cNvSpPr/>
          <p:nvPr/>
        </p:nvSpPr>
        <p:spPr>
          <a:xfrm>
            <a:off x="2098512" y="2694487"/>
            <a:ext cx="757973" cy="757973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6F91C594-22FA-0C77-108F-0AB90CA36ACD}"/>
              </a:ext>
            </a:extLst>
          </p:cNvPr>
          <p:cNvGrpSpPr/>
          <p:nvPr/>
        </p:nvGrpSpPr>
        <p:grpSpPr>
          <a:xfrm>
            <a:off x="1282401" y="1882785"/>
            <a:ext cx="1191921" cy="648411"/>
            <a:chOff x="5075344" y="832207"/>
            <a:chExt cx="893941" cy="486308"/>
          </a:xfrm>
        </p:grpSpPr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D3398E69-4541-4E98-AF6B-AD36CC9B09F9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2D43333D-4E5E-C526-1615-D6C386442E6E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>
              <a:extLst>
                <a:ext uri="{FF2B5EF4-FFF2-40B4-BE49-F238E27FC236}">
                  <a16:creationId xmlns:a16="http://schemas.microsoft.com/office/drawing/2014/main" id="{FE215021-0B64-690C-CB05-DA73650AE6C6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8">
              <a:extLst>
                <a:ext uri="{FF2B5EF4-FFF2-40B4-BE49-F238E27FC236}">
                  <a16:creationId xmlns:a16="http://schemas.microsoft.com/office/drawing/2014/main" id="{3CB68391-0F53-27DE-0018-2387508AB9BC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0D3DF494-275D-2F2E-381F-068A6814364F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0">
            <a:extLst>
              <a:ext uri="{FF2B5EF4-FFF2-40B4-BE49-F238E27FC236}">
                <a16:creationId xmlns:a16="http://schemas.microsoft.com/office/drawing/2014/main" id="{4A3F2827-F14B-A947-0E3C-6F5BBDDB9803}"/>
              </a:ext>
            </a:extLst>
          </p:cNvPr>
          <p:cNvGrpSpPr/>
          <p:nvPr/>
        </p:nvGrpSpPr>
        <p:grpSpPr>
          <a:xfrm>
            <a:off x="7302684" y="2567309"/>
            <a:ext cx="846203" cy="648411"/>
            <a:chOff x="5075344" y="832207"/>
            <a:chExt cx="893941" cy="486308"/>
          </a:xfrm>
        </p:grpSpPr>
        <p:cxnSp>
          <p:nvCxnSpPr>
            <p:cNvPr id="17" name="Straight Connector 42">
              <a:extLst>
                <a:ext uri="{FF2B5EF4-FFF2-40B4-BE49-F238E27FC236}">
                  <a16:creationId xmlns:a16="http://schemas.microsoft.com/office/drawing/2014/main" id="{584CB77C-9099-8110-45F2-05268AC5A9DB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3">
              <a:extLst>
                <a:ext uri="{FF2B5EF4-FFF2-40B4-BE49-F238E27FC236}">
                  <a16:creationId xmlns:a16="http://schemas.microsoft.com/office/drawing/2014/main" id="{C3105EC4-328C-C642-51FA-FED1935C2731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6">
              <a:extLst>
                <a:ext uri="{FF2B5EF4-FFF2-40B4-BE49-F238E27FC236}">
                  <a16:creationId xmlns:a16="http://schemas.microsoft.com/office/drawing/2014/main" id="{B3B52482-5138-5358-81CC-780C99957A4B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8">
              <a:extLst>
                <a:ext uri="{FF2B5EF4-FFF2-40B4-BE49-F238E27FC236}">
                  <a16:creationId xmlns:a16="http://schemas.microsoft.com/office/drawing/2014/main" id="{A71D90D1-B727-0CFB-6805-5A44A4CED4F0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9">
              <a:extLst>
                <a:ext uri="{FF2B5EF4-FFF2-40B4-BE49-F238E27FC236}">
                  <a16:creationId xmlns:a16="http://schemas.microsoft.com/office/drawing/2014/main" id="{4DFB5C61-D300-D311-0672-FA2807979DF8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00377BDF-FF1E-CAAD-6E7A-6CA5DB7148B2}"/>
              </a:ext>
            </a:extLst>
          </p:cNvPr>
          <p:cNvGrpSpPr/>
          <p:nvPr/>
        </p:nvGrpSpPr>
        <p:grpSpPr>
          <a:xfrm>
            <a:off x="1282402" y="3595999"/>
            <a:ext cx="1191921" cy="648411"/>
            <a:chOff x="5075344" y="832207"/>
            <a:chExt cx="893941" cy="486308"/>
          </a:xfrm>
        </p:grpSpPr>
        <p:cxnSp>
          <p:nvCxnSpPr>
            <p:cNvPr id="23" name="Straight Connector 42">
              <a:extLst>
                <a:ext uri="{FF2B5EF4-FFF2-40B4-BE49-F238E27FC236}">
                  <a16:creationId xmlns:a16="http://schemas.microsoft.com/office/drawing/2014/main" id="{90C47811-B570-A783-CC21-4CDEBBEE35A9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3">
              <a:extLst>
                <a:ext uri="{FF2B5EF4-FFF2-40B4-BE49-F238E27FC236}">
                  <a16:creationId xmlns:a16="http://schemas.microsoft.com/office/drawing/2014/main" id="{C783B574-9B17-7C52-8FA2-802AE3FC0CF0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6">
              <a:extLst>
                <a:ext uri="{FF2B5EF4-FFF2-40B4-BE49-F238E27FC236}">
                  <a16:creationId xmlns:a16="http://schemas.microsoft.com/office/drawing/2014/main" id="{26A2F288-4F52-2A0D-B96E-75E5FB2A2767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8">
              <a:extLst>
                <a:ext uri="{FF2B5EF4-FFF2-40B4-BE49-F238E27FC236}">
                  <a16:creationId xmlns:a16="http://schemas.microsoft.com/office/drawing/2014/main" id="{015E751A-9174-6FF9-AB38-20A977C89BC5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5373E571-AF65-4BCC-2BD2-78F473B22391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3FCE841-3A1B-B075-1189-5A15A527FA5C}"/>
              </a:ext>
            </a:extLst>
          </p:cNvPr>
          <p:cNvSpPr/>
          <p:nvPr/>
        </p:nvSpPr>
        <p:spPr>
          <a:xfrm>
            <a:off x="8313271" y="2772644"/>
            <a:ext cx="757973" cy="1554161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Flowchart: Card 1">
            <a:extLst>
              <a:ext uri="{FF2B5EF4-FFF2-40B4-BE49-F238E27FC236}">
                <a16:creationId xmlns:a16="http://schemas.microsoft.com/office/drawing/2014/main" id="{F474123A-0DFF-5E3B-807B-AF2156C92681}"/>
              </a:ext>
            </a:extLst>
          </p:cNvPr>
          <p:cNvSpPr/>
          <p:nvPr/>
        </p:nvSpPr>
        <p:spPr>
          <a:xfrm flipH="1">
            <a:off x="1011767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Flowchart: Card 1">
            <a:extLst>
              <a:ext uri="{FF2B5EF4-FFF2-40B4-BE49-F238E27FC236}">
                <a16:creationId xmlns:a16="http://schemas.microsoft.com/office/drawing/2014/main" id="{7FA8B19F-4D82-4930-3C30-EDF6D4E5B232}"/>
              </a:ext>
            </a:extLst>
          </p:cNvPr>
          <p:cNvSpPr/>
          <p:nvPr/>
        </p:nvSpPr>
        <p:spPr>
          <a:xfrm flipH="1">
            <a:off x="7062140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984E1057-616A-A649-B25B-447CD121D59D}"/>
              </a:ext>
            </a:extLst>
          </p:cNvPr>
          <p:cNvCxnSpPr>
            <a:cxnSpLocks/>
          </p:cNvCxnSpPr>
          <p:nvPr/>
        </p:nvCxnSpPr>
        <p:spPr>
          <a:xfrm>
            <a:off x="1878361" y="3595999"/>
            <a:ext cx="5959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AAE8ECD1-ABF2-0A48-CA1B-D8E7673C0C03}"/>
              </a:ext>
            </a:extLst>
          </p:cNvPr>
          <p:cNvCxnSpPr>
            <a:cxnSpLocks/>
          </p:cNvCxnSpPr>
          <p:nvPr/>
        </p:nvCxnSpPr>
        <p:spPr>
          <a:xfrm>
            <a:off x="7302684" y="2565472"/>
            <a:ext cx="5959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AB302504-6934-4BC8-8B50-BF002B3DEFC1}"/>
              </a:ext>
            </a:extLst>
          </p:cNvPr>
          <p:cNvCxnSpPr/>
          <p:nvPr/>
        </p:nvCxnSpPr>
        <p:spPr>
          <a:xfrm>
            <a:off x="2474321" y="3596000"/>
            <a:ext cx="4587819" cy="56362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51C0297C-6E08-B011-3205-E5AB531CADC3}"/>
              </a:ext>
            </a:extLst>
          </p:cNvPr>
          <p:cNvCxnSpPr>
            <a:cxnSpLocks/>
            <a:endCxn id="3" idx="1"/>
          </p:cNvCxnSpPr>
          <p:nvPr/>
        </p:nvCxnSpPr>
        <p:spPr>
          <a:xfrm flipH="1">
            <a:off x="3185257" y="2565472"/>
            <a:ext cx="4117424" cy="51794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36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69979-20F6-B423-8E5D-F65BDA93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BFC74-96EB-ED2C-5033-A906EC491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… but machines can’t interpret the WWW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B2AFA40-8E9B-B43B-0C40-5958C72B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A5AC7A-81D1-FBAA-0FC9-9E0E9400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18</a:t>
            </a:fld>
            <a:endParaRPr lang="en-GB" dirty="0"/>
          </a:p>
        </p:txBody>
      </p:sp>
      <p:sp>
        <p:nvSpPr>
          <p:cNvPr id="8" name="Action Button: Movie 3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F84FBBC-4DA2-C539-B304-888F8C7D35F4}"/>
              </a:ext>
            </a:extLst>
          </p:cNvPr>
          <p:cNvSpPr/>
          <p:nvPr/>
        </p:nvSpPr>
        <p:spPr>
          <a:xfrm>
            <a:off x="7302683" y="3487476"/>
            <a:ext cx="846203" cy="846203"/>
          </a:xfrm>
          <a:prstGeom prst="actionButtonMovi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1ADAC94-8C35-5402-A7B6-2E8A87AEB877}"/>
              </a:ext>
            </a:extLst>
          </p:cNvPr>
          <p:cNvSpPr/>
          <p:nvPr/>
        </p:nvSpPr>
        <p:spPr>
          <a:xfrm>
            <a:off x="2098512" y="2694487"/>
            <a:ext cx="757973" cy="757973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68097E31-292D-84D5-AC29-B871EB3E3122}"/>
              </a:ext>
            </a:extLst>
          </p:cNvPr>
          <p:cNvGrpSpPr/>
          <p:nvPr/>
        </p:nvGrpSpPr>
        <p:grpSpPr>
          <a:xfrm>
            <a:off x="1282401" y="1882785"/>
            <a:ext cx="1191921" cy="648411"/>
            <a:chOff x="5075344" y="832207"/>
            <a:chExt cx="893941" cy="486308"/>
          </a:xfrm>
        </p:grpSpPr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9EF1FFE3-F972-BE4D-2AF6-1379C121D05D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0EEC2DFB-B11A-981F-AF46-6AF882E48A13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>
              <a:extLst>
                <a:ext uri="{FF2B5EF4-FFF2-40B4-BE49-F238E27FC236}">
                  <a16:creationId xmlns:a16="http://schemas.microsoft.com/office/drawing/2014/main" id="{4EFCC3B0-7DC1-F9B5-6F44-8985348C30E5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8">
              <a:extLst>
                <a:ext uri="{FF2B5EF4-FFF2-40B4-BE49-F238E27FC236}">
                  <a16:creationId xmlns:a16="http://schemas.microsoft.com/office/drawing/2014/main" id="{50800068-F9E5-59DA-4303-611C98655BE3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36C12834-9994-6BFE-2261-2F55868ECD4D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0">
            <a:extLst>
              <a:ext uri="{FF2B5EF4-FFF2-40B4-BE49-F238E27FC236}">
                <a16:creationId xmlns:a16="http://schemas.microsoft.com/office/drawing/2014/main" id="{10A9F657-2450-A8C5-6FDE-3462CE1D2EFC}"/>
              </a:ext>
            </a:extLst>
          </p:cNvPr>
          <p:cNvGrpSpPr/>
          <p:nvPr/>
        </p:nvGrpSpPr>
        <p:grpSpPr>
          <a:xfrm>
            <a:off x="7302684" y="2567309"/>
            <a:ext cx="846203" cy="648411"/>
            <a:chOff x="5075344" y="832207"/>
            <a:chExt cx="893941" cy="486308"/>
          </a:xfrm>
        </p:grpSpPr>
        <p:cxnSp>
          <p:nvCxnSpPr>
            <p:cNvPr id="17" name="Straight Connector 42">
              <a:extLst>
                <a:ext uri="{FF2B5EF4-FFF2-40B4-BE49-F238E27FC236}">
                  <a16:creationId xmlns:a16="http://schemas.microsoft.com/office/drawing/2014/main" id="{958B020E-5E2F-F4CE-B916-8883534DAFC2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3">
              <a:extLst>
                <a:ext uri="{FF2B5EF4-FFF2-40B4-BE49-F238E27FC236}">
                  <a16:creationId xmlns:a16="http://schemas.microsoft.com/office/drawing/2014/main" id="{94483907-5DB5-DD90-787D-157B5C90915F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6">
              <a:extLst>
                <a:ext uri="{FF2B5EF4-FFF2-40B4-BE49-F238E27FC236}">
                  <a16:creationId xmlns:a16="http://schemas.microsoft.com/office/drawing/2014/main" id="{E4A86B79-A726-2CB1-4352-0C8A5C70AE99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8">
              <a:extLst>
                <a:ext uri="{FF2B5EF4-FFF2-40B4-BE49-F238E27FC236}">
                  <a16:creationId xmlns:a16="http://schemas.microsoft.com/office/drawing/2014/main" id="{2CE7C82C-0590-5DA2-D39B-5E7E6AA0090C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9">
              <a:extLst>
                <a:ext uri="{FF2B5EF4-FFF2-40B4-BE49-F238E27FC236}">
                  <a16:creationId xmlns:a16="http://schemas.microsoft.com/office/drawing/2014/main" id="{1132047E-C812-EAEC-5A89-65B2CB9087A1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E07C8E63-E990-D213-9647-F3966508D7FB}"/>
              </a:ext>
            </a:extLst>
          </p:cNvPr>
          <p:cNvGrpSpPr/>
          <p:nvPr/>
        </p:nvGrpSpPr>
        <p:grpSpPr>
          <a:xfrm>
            <a:off x="1282402" y="3595999"/>
            <a:ext cx="1191921" cy="648411"/>
            <a:chOff x="5075344" y="832207"/>
            <a:chExt cx="893941" cy="486308"/>
          </a:xfrm>
        </p:grpSpPr>
        <p:cxnSp>
          <p:nvCxnSpPr>
            <p:cNvPr id="23" name="Straight Connector 42">
              <a:extLst>
                <a:ext uri="{FF2B5EF4-FFF2-40B4-BE49-F238E27FC236}">
                  <a16:creationId xmlns:a16="http://schemas.microsoft.com/office/drawing/2014/main" id="{F9A8EB11-E4A2-4E04-08C3-FDAE4F8E9553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3">
              <a:extLst>
                <a:ext uri="{FF2B5EF4-FFF2-40B4-BE49-F238E27FC236}">
                  <a16:creationId xmlns:a16="http://schemas.microsoft.com/office/drawing/2014/main" id="{C237EF5C-7FD2-2A5C-1A2B-1EAB1387585E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6">
              <a:extLst>
                <a:ext uri="{FF2B5EF4-FFF2-40B4-BE49-F238E27FC236}">
                  <a16:creationId xmlns:a16="http://schemas.microsoft.com/office/drawing/2014/main" id="{BB4B3FF7-49BB-0C96-E0D8-D2F8F89AE1FC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8">
              <a:extLst>
                <a:ext uri="{FF2B5EF4-FFF2-40B4-BE49-F238E27FC236}">
                  <a16:creationId xmlns:a16="http://schemas.microsoft.com/office/drawing/2014/main" id="{F754F6C5-7D0D-28C7-E6DD-003A680F237A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109180FF-6937-E667-9439-548D7F85F6B8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A55155F-D0FC-2487-5DC1-E4B9C2297874}"/>
              </a:ext>
            </a:extLst>
          </p:cNvPr>
          <p:cNvSpPr/>
          <p:nvPr/>
        </p:nvSpPr>
        <p:spPr>
          <a:xfrm>
            <a:off x="8313271" y="2772644"/>
            <a:ext cx="757973" cy="1554161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Flowchart: Card 1">
            <a:extLst>
              <a:ext uri="{FF2B5EF4-FFF2-40B4-BE49-F238E27FC236}">
                <a16:creationId xmlns:a16="http://schemas.microsoft.com/office/drawing/2014/main" id="{6978529B-9A8A-C7F8-13D2-2562C72B12ED}"/>
              </a:ext>
            </a:extLst>
          </p:cNvPr>
          <p:cNvSpPr/>
          <p:nvPr/>
        </p:nvSpPr>
        <p:spPr>
          <a:xfrm flipH="1">
            <a:off x="1011767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Flowchart: Card 1">
            <a:extLst>
              <a:ext uri="{FF2B5EF4-FFF2-40B4-BE49-F238E27FC236}">
                <a16:creationId xmlns:a16="http://schemas.microsoft.com/office/drawing/2014/main" id="{85897FEB-CBE9-B395-9204-53C8049EC541}"/>
              </a:ext>
            </a:extLst>
          </p:cNvPr>
          <p:cNvSpPr/>
          <p:nvPr/>
        </p:nvSpPr>
        <p:spPr>
          <a:xfrm flipH="1">
            <a:off x="7062140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30BB1242-9EB5-34C4-E30B-1E1501059ED9}"/>
              </a:ext>
            </a:extLst>
          </p:cNvPr>
          <p:cNvCxnSpPr>
            <a:cxnSpLocks/>
          </p:cNvCxnSpPr>
          <p:nvPr/>
        </p:nvCxnSpPr>
        <p:spPr>
          <a:xfrm>
            <a:off x="1878361" y="3595999"/>
            <a:ext cx="5959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B95BA98A-476D-B942-1CF1-CF7CC81BD44E}"/>
              </a:ext>
            </a:extLst>
          </p:cNvPr>
          <p:cNvCxnSpPr>
            <a:cxnSpLocks/>
          </p:cNvCxnSpPr>
          <p:nvPr/>
        </p:nvCxnSpPr>
        <p:spPr>
          <a:xfrm>
            <a:off x="7302684" y="2565472"/>
            <a:ext cx="5959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E02F26D4-D2C2-38F9-A17C-77756978AF7E}"/>
              </a:ext>
            </a:extLst>
          </p:cNvPr>
          <p:cNvCxnSpPr/>
          <p:nvPr/>
        </p:nvCxnSpPr>
        <p:spPr>
          <a:xfrm>
            <a:off x="2474321" y="3596000"/>
            <a:ext cx="4587819" cy="56362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1AD8A171-A82B-60A0-2A38-16AEDA25122F}"/>
              </a:ext>
            </a:extLst>
          </p:cNvPr>
          <p:cNvCxnSpPr>
            <a:cxnSpLocks/>
            <a:endCxn id="3" idx="1"/>
          </p:cNvCxnSpPr>
          <p:nvPr/>
        </p:nvCxnSpPr>
        <p:spPr>
          <a:xfrm flipH="1">
            <a:off x="3185257" y="2565472"/>
            <a:ext cx="4117424" cy="51794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Robot met effen opvulling">
            <a:extLst>
              <a:ext uri="{FF2B5EF4-FFF2-40B4-BE49-F238E27FC236}">
                <a16:creationId xmlns:a16="http://schemas.microsoft.com/office/drawing/2014/main" id="{7F6BBDE7-6A98-6B0B-09A4-1FF1E8978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4369" y="4484744"/>
            <a:ext cx="1219200" cy="1219200"/>
          </a:xfrm>
          <a:prstGeom prst="rect">
            <a:avLst/>
          </a:prstGeom>
        </p:spPr>
      </p:pic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CBFB0A27-F4C3-F714-5578-F5E26F8004E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864237">
            <a:off x="2511181" y="4630224"/>
            <a:ext cx="2556727" cy="68402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 is that image showing me?</a:t>
            </a:r>
          </a:p>
        </p:txBody>
      </p:sp>
      <p:sp>
        <p:nvSpPr>
          <p:cNvPr id="32" name="Tijdelijke aanduiding voor inhoud 2">
            <a:extLst>
              <a:ext uri="{FF2B5EF4-FFF2-40B4-BE49-F238E27FC236}">
                <a16:creationId xmlns:a16="http://schemas.microsoft.com/office/drawing/2014/main" id="{8BD28226-E161-2FCD-ABD6-3676E4FAE342}"/>
              </a:ext>
            </a:extLst>
          </p:cNvPr>
          <p:cNvSpPr txBox="1">
            <a:spLocks/>
          </p:cNvSpPr>
          <p:nvPr/>
        </p:nvSpPr>
        <p:spPr>
          <a:xfrm rot="900000">
            <a:off x="5889399" y="4738689"/>
            <a:ext cx="2556727" cy="6840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2"/>
                </a:solidFill>
              </a:rPr>
              <a:t>What do those links mean?</a:t>
            </a:r>
          </a:p>
        </p:txBody>
      </p:sp>
    </p:spTree>
    <p:extLst>
      <p:ext uri="{BB962C8B-B14F-4D97-AF65-F5344CB8AC3E}">
        <p14:creationId xmlns:p14="http://schemas.microsoft.com/office/powerpoint/2010/main" val="293096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F80C2-0184-AF12-506A-5630FE82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5DDE9-9417-FCB1-ACE7-57DB73D8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Semantic Web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8271423-6C06-0580-2C0F-51EBC014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56056F5-1515-D88E-9A56-7BD4C8B9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8F47B2A-BDFF-A8FB-D83C-24BC3ACBF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10075335" cy="3896611"/>
          </a:xfrm>
        </p:spPr>
        <p:txBody>
          <a:bodyPr/>
          <a:lstStyle/>
          <a:p>
            <a:r>
              <a:rPr lang="en-US" dirty="0"/>
              <a:t>“The Semantic Web is an extension of the current web in which information is given well-defined meaning, better enabling computers and people to work in cooperation.” </a:t>
            </a:r>
          </a:p>
          <a:p>
            <a:pPr algn="r"/>
            <a:r>
              <a:rPr lang="en-US" i="1" dirty="0"/>
              <a:t>Tim Berners-Lee et al. 2001.</a:t>
            </a:r>
          </a:p>
          <a:p>
            <a:endParaRPr lang="en-US" i="1" dirty="0"/>
          </a:p>
          <a:p>
            <a:pPr marL="609585" indent="-609585">
              <a:buAutoNum type="arabicPeriod"/>
            </a:pPr>
            <a:r>
              <a:rPr lang="en-US" dirty="0"/>
              <a:t>Description language with standard semantics</a:t>
            </a:r>
          </a:p>
          <a:p>
            <a:pPr marL="609585" indent="-609585">
              <a:buAutoNum type="arabicPeriod"/>
            </a:pPr>
            <a:r>
              <a:rPr lang="en-US" dirty="0"/>
              <a:t>Make semantics machine-understandable</a:t>
            </a:r>
          </a:p>
          <a:p>
            <a:pPr marL="609585" indent="-609585">
              <a:buAutoNum type="arabicPeriod"/>
            </a:pPr>
            <a:r>
              <a:rPr lang="en-US" dirty="0"/>
              <a:t>Incorporate logical infrastructure so that machines can reason about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8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👋Hi, </a:t>
            </a:r>
            <a:r>
              <a:rPr lang="nl-NL" dirty="0" err="1"/>
              <a:t>I’m</a:t>
            </a:r>
            <a:r>
              <a:rPr lang="nl-NL" dirty="0"/>
              <a:t> Alex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BSc Architecture, Urbanism &amp; Building Sciences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Building a smart &amp; sustainable home in Dubai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MSc cum laude Construction Management &amp; Engineering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PhD cum laude Information Systems in the Built Environment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Postdoc Eureka ITEA4 </a:t>
            </a:r>
            <a:r>
              <a:rPr lang="en-US" sz="1600" dirty="0" err="1"/>
              <a:t>FireBIM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Research at Universiteit van Witwatersrand and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Ruhr Universiteit Bochum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W3C Linked Building Data CG and LDAC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https://research.tue.nl/nl/persons/alex-ja-donkers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endParaRPr lang="nl-NL" sz="160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2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8403C1-2AD4-EF56-4BDE-F39D8A1918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020" r="8659" b="23909"/>
          <a:stretch/>
        </p:blipFill>
        <p:spPr>
          <a:xfrm>
            <a:off x="6096000" y="512762"/>
            <a:ext cx="5040313" cy="51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77D8F-99B8-FB00-4B14-07BFD96C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A58BB-872B-520E-AB0D-E8470C38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machine-understandable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23CC80-69A0-06DD-CD78-BB314979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1324E-9246-BA89-06AC-224A8892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20</a:t>
            </a:fld>
            <a:endParaRPr lang="en-GB" dirty="0"/>
          </a:p>
        </p:txBody>
      </p:sp>
      <p:sp>
        <p:nvSpPr>
          <p:cNvPr id="8" name="Action Button: Movie 3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D4698E4-D443-1331-B0C0-55F0A3640BF6}"/>
              </a:ext>
            </a:extLst>
          </p:cNvPr>
          <p:cNvSpPr/>
          <p:nvPr/>
        </p:nvSpPr>
        <p:spPr>
          <a:xfrm>
            <a:off x="6658187" y="4584756"/>
            <a:ext cx="846203" cy="846203"/>
          </a:xfrm>
          <a:prstGeom prst="actionButtonMovi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6141D59-6657-26EE-1EC3-26631E81C61A}"/>
              </a:ext>
            </a:extLst>
          </p:cNvPr>
          <p:cNvSpPr/>
          <p:nvPr/>
        </p:nvSpPr>
        <p:spPr>
          <a:xfrm>
            <a:off x="2576032" y="2694487"/>
            <a:ext cx="757973" cy="757973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EE6EDF8-9C58-E3F1-8744-CC7B404F5864}"/>
              </a:ext>
            </a:extLst>
          </p:cNvPr>
          <p:cNvSpPr/>
          <p:nvPr/>
        </p:nvSpPr>
        <p:spPr>
          <a:xfrm>
            <a:off x="8790791" y="2772644"/>
            <a:ext cx="757973" cy="1554161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8DBBD09C-3915-75F8-5181-3894F37FE8E2}"/>
              </a:ext>
            </a:extLst>
          </p:cNvPr>
          <p:cNvSpPr txBox="1"/>
          <p:nvPr/>
        </p:nvSpPr>
        <p:spPr>
          <a:xfrm>
            <a:off x="4257040" y="2070574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Vertigo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cxnSp>
        <p:nvCxnSpPr>
          <p:cNvPr id="37" name="Verbindingslijn: gekromd 36">
            <a:extLst>
              <a:ext uri="{FF2B5EF4-FFF2-40B4-BE49-F238E27FC236}">
                <a16:creationId xmlns:a16="http://schemas.microsoft.com/office/drawing/2014/main" id="{36F50D5C-A000-E857-8616-984B02E5A66A}"/>
              </a:ext>
            </a:extLst>
          </p:cNvPr>
          <p:cNvCxnSpPr>
            <a:stCxn id="9" idx="0"/>
            <a:endCxn id="34" idx="1"/>
          </p:cNvCxnSpPr>
          <p:nvPr/>
        </p:nvCxnSpPr>
        <p:spPr>
          <a:xfrm flipV="1">
            <a:off x="3334005" y="2301407"/>
            <a:ext cx="923035" cy="772067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kromd 37">
            <a:extLst>
              <a:ext uri="{FF2B5EF4-FFF2-40B4-BE49-F238E27FC236}">
                <a16:creationId xmlns:a16="http://schemas.microsoft.com/office/drawing/2014/main" id="{774D1382-92B7-60E9-0E2A-D3659835145F}"/>
              </a:ext>
            </a:extLst>
          </p:cNvPr>
          <p:cNvCxnSpPr>
            <a:cxnSpLocks/>
            <a:stCxn id="9" idx="1"/>
            <a:endCxn id="42" idx="0"/>
          </p:cNvCxnSpPr>
          <p:nvPr/>
        </p:nvCxnSpPr>
        <p:spPr>
          <a:xfrm rot="16200000" flipH="1">
            <a:off x="4151051" y="2256428"/>
            <a:ext cx="531074" cy="2923138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C09D41B3-7794-8DAA-D852-43B995DB7365}"/>
              </a:ext>
            </a:extLst>
          </p:cNvPr>
          <p:cNvSpPr txBox="1"/>
          <p:nvPr/>
        </p:nvSpPr>
        <p:spPr>
          <a:xfrm>
            <a:off x="5232399" y="3983534"/>
            <a:ext cx="1291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Eindhoven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1308D8E1-54D3-219A-5942-0B658A3428C9}"/>
              </a:ext>
            </a:extLst>
          </p:cNvPr>
          <p:cNvSpPr txBox="1"/>
          <p:nvPr/>
        </p:nvSpPr>
        <p:spPr>
          <a:xfrm>
            <a:off x="7852044" y="1907529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Atlas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cxnSp>
        <p:nvCxnSpPr>
          <p:cNvPr id="45" name="Verbindingslijn: gekromd 44">
            <a:extLst>
              <a:ext uri="{FF2B5EF4-FFF2-40B4-BE49-F238E27FC236}">
                <a16:creationId xmlns:a16="http://schemas.microsoft.com/office/drawing/2014/main" id="{D3BC8EF4-E649-01E9-ADF4-44BCDFE16965}"/>
              </a:ext>
            </a:extLst>
          </p:cNvPr>
          <p:cNvCxnSpPr>
            <a:cxnSpLocks/>
            <a:stCxn id="28" idx="3"/>
            <a:endCxn id="44" idx="1"/>
          </p:cNvCxnSpPr>
          <p:nvPr/>
        </p:nvCxnSpPr>
        <p:spPr>
          <a:xfrm rot="16200000" flipV="1">
            <a:off x="8193770" y="1796636"/>
            <a:ext cx="634282" cy="1317734"/>
          </a:xfrm>
          <a:prstGeom prst="curvedConnector4">
            <a:avLst>
              <a:gd name="adj1" fmla="val 31804"/>
              <a:gd name="adj2" fmla="val 117348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C389F59A-A580-F32B-C902-5B036B1CFEEC}"/>
              </a:ext>
            </a:extLst>
          </p:cNvPr>
          <p:cNvCxnSpPr>
            <a:cxnSpLocks/>
            <a:stCxn id="28" idx="2"/>
            <a:endCxn id="42" idx="0"/>
          </p:cNvCxnSpPr>
          <p:nvPr/>
        </p:nvCxnSpPr>
        <p:spPr>
          <a:xfrm rot="10800000" flipV="1">
            <a:off x="5878157" y="3549724"/>
            <a:ext cx="2912634" cy="4338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534A0A9B-13F5-F2E9-1FDF-F4A1CE0CBEAA}"/>
              </a:ext>
            </a:extLst>
          </p:cNvPr>
          <p:cNvCxnSpPr>
            <a:cxnSpLocks/>
            <a:stCxn id="28" idx="1"/>
            <a:endCxn id="8" idx="0"/>
          </p:cNvCxnSpPr>
          <p:nvPr/>
        </p:nvCxnSpPr>
        <p:spPr>
          <a:xfrm rot="5400000">
            <a:off x="7996558" y="3834638"/>
            <a:ext cx="681053" cy="1665388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ingslijn: gekromd 56">
            <a:extLst>
              <a:ext uri="{FF2B5EF4-FFF2-40B4-BE49-F238E27FC236}">
                <a16:creationId xmlns:a16="http://schemas.microsoft.com/office/drawing/2014/main" id="{2EF1891C-791E-75E6-3395-4EE421318FD0}"/>
              </a:ext>
            </a:extLst>
          </p:cNvPr>
          <p:cNvCxnSpPr>
            <a:cxnSpLocks/>
            <a:stCxn id="8" idx="2"/>
            <a:endCxn id="60" idx="3"/>
          </p:cNvCxnSpPr>
          <p:nvPr/>
        </p:nvCxnSpPr>
        <p:spPr>
          <a:xfrm rot="10800000" flipV="1">
            <a:off x="5640493" y="5007858"/>
            <a:ext cx="1017694" cy="799438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kstvak 59">
            <a:extLst>
              <a:ext uri="{FF2B5EF4-FFF2-40B4-BE49-F238E27FC236}">
                <a16:creationId xmlns:a16="http://schemas.microsoft.com/office/drawing/2014/main" id="{B37E7B70-43F0-E503-F85C-9FAEF56317EE}"/>
              </a:ext>
            </a:extLst>
          </p:cNvPr>
          <p:cNvSpPr txBox="1"/>
          <p:nvPr/>
        </p:nvSpPr>
        <p:spPr>
          <a:xfrm>
            <a:off x="3200400" y="5391797"/>
            <a:ext cx="244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</a:rPr>
              <a:t>TU/e promo video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cxnSp>
        <p:nvCxnSpPr>
          <p:cNvPr id="67" name="Verbindingslijn: gekromd 66">
            <a:extLst>
              <a:ext uri="{FF2B5EF4-FFF2-40B4-BE49-F238E27FC236}">
                <a16:creationId xmlns:a16="http://schemas.microsoft.com/office/drawing/2014/main" id="{6BFCC34D-2A0C-F7A7-F15F-002AF4F60782}"/>
              </a:ext>
            </a:extLst>
          </p:cNvPr>
          <p:cNvCxnSpPr>
            <a:cxnSpLocks/>
            <a:stCxn id="9" idx="1"/>
            <a:endCxn id="70" idx="0"/>
          </p:cNvCxnSpPr>
          <p:nvPr/>
        </p:nvCxnSpPr>
        <p:spPr>
          <a:xfrm rot="5400000">
            <a:off x="2048236" y="3775813"/>
            <a:ext cx="1230137" cy="58343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kstvak 69">
            <a:extLst>
              <a:ext uri="{FF2B5EF4-FFF2-40B4-BE49-F238E27FC236}">
                <a16:creationId xmlns:a16="http://schemas.microsoft.com/office/drawing/2014/main" id="{DBA60B77-B16F-A18B-7E12-B4D1D71142E1}"/>
              </a:ext>
            </a:extLst>
          </p:cNvPr>
          <p:cNvSpPr txBox="1"/>
          <p:nvPr/>
        </p:nvSpPr>
        <p:spPr>
          <a:xfrm>
            <a:off x="1788160" y="4682597"/>
            <a:ext cx="1166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John Doe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cxnSp>
        <p:nvCxnSpPr>
          <p:cNvPr id="73" name="Verbindingslijn: gekromd 72">
            <a:extLst>
              <a:ext uri="{FF2B5EF4-FFF2-40B4-BE49-F238E27FC236}">
                <a16:creationId xmlns:a16="http://schemas.microsoft.com/office/drawing/2014/main" id="{EBF1DF7A-B41B-D2BC-1491-DA8E42E490C5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955017" y="4399033"/>
            <a:ext cx="2277382" cy="699063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vak 83">
            <a:extLst>
              <a:ext uri="{FF2B5EF4-FFF2-40B4-BE49-F238E27FC236}">
                <a16:creationId xmlns:a16="http://schemas.microsoft.com/office/drawing/2014/main" id="{C3480A74-6BAF-ECD1-3576-F32324A2ACCE}"/>
              </a:ext>
            </a:extLst>
          </p:cNvPr>
          <p:cNvSpPr txBox="1"/>
          <p:nvPr/>
        </p:nvSpPr>
        <p:spPr>
          <a:xfrm>
            <a:off x="2719868" y="2244162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has name</a:t>
            </a:r>
            <a:endParaRPr lang="LID4096" sz="2400" dirty="0">
              <a:solidFill>
                <a:schemeClr val="tx2"/>
              </a:solidFill>
            </a:endParaRP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46E3BC00-37E7-346B-ABAE-916EE9010768}"/>
              </a:ext>
            </a:extLst>
          </p:cNvPr>
          <p:cNvSpPr txBox="1"/>
          <p:nvPr/>
        </p:nvSpPr>
        <p:spPr>
          <a:xfrm>
            <a:off x="1500313" y="3912648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architect</a:t>
            </a:r>
            <a:endParaRPr lang="LID4096" sz="2400" dirty="0">
              <a:solidFill>
                <a:schemeClr val="tx2"/>
              </a:solidFill>
            </a:endParaRP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F8686F60-D0AA-FA4A-E016-AA362B8304C6}"/>
              </a:ext>
            </a:extLst>
          </p:cNvPr>
          <p:cNvSpPr txBox="1"/>
          <p:nvPr/>
        </p:nvSpPr>
        <p:spPr>
          <a:xfrm>
            <a:off x="4257040" y="3372769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location</a:t>
            </a:r>
            <a:endParaRPr lang="LID4096" sz="2400" dirty="0">
              <a:solidFill>
                <a:schemeClr val="tx2"/>
              </a:solidFill>
            </a:endParaRP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48A6045C-E281-8225-1D76-0724A2145561}"/>
              </a:ext>
            </a:extLst>
          </p:cNvPr>
          <p:cNvSpPr txBox="1"/>
          <p:nvPr/>
        </p:nvSpPr>
        <p:spPr>
          <a:xfrm>
            <a:off x="7347791" y="3220693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location</a:t>
            </a:r>
            <a:endParaRPr lang="LID4096" sz="2400" dirty="0">
              <a:solidFill>
                <a:schemeClr val="tx2"/>
              </a:solidFill>
            </a:endParaRP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C218A77C-C866-CF3A-5C92-EC25953DD8EE}"/>
              </a:ext>
            </a:extLst>
          </p:cNvPr>
          <p:cNvSpPr txBox="1"/>
          <p:nvPr/>
        </p:nvSpPr>
        <p:spPr>
          <a:xfrm>
            <a:off x="7334475" y="2507693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has name</a:t>
            </a:r>
            <a:endParaRPr lang="LID4096" sz="2400" dirty="0">
              <a:solidFill>
                <a:schemeClr val="tx2"/>
              </a:solidFill>
            </a:endParaRP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FC0C1A8D-063D-3175-689D-412AB2E55CE9}"/>
              </a:ext>
            </a:extLst>
          </p:cNvPr>
          <p:cNvSpPr txBox="1"/>
          <p:nvPr/>
        </p:nvSpPr>
        <p:spPr>
          <a:xfrm>
            <a:off x="8522083" y="4791974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appears in</a:t>
            </a:r>
            <a:endParaRPr lang="LID4096" sz="2400" dirty="0">
              <a:solidFill>
                <a:schemeClr val="tx2"/>
              </a:solidFill>
            </a:endParaRP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613B18F0-D46D-ADC0-DA34-81BE2FD0F347}"/>
              </a:ext>
            </a:extLst>
          </p:cNvPr>
          <p:cNvSpPr txBox="1"/>
          <p:nvPr/>
        </p:nvSpPr>
        <p:spPr>
          <a:xfrm>
            <a:off x="5029796" y="4981891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has name</a:t>
            </a:r>
            <a:endParaRPr lang="LID4096" sz="2400" dirty="0">
              <a:solidFill>
                <a:schemeClr val="tx2"/>
              </a:solidFill>
            </a:endParaRPr>
          </a:p>
        </p:txBody>
      </p:sp>
      <p:cxnSp>
        <p:nvCxnSpPr>
          <p:cNvPr id="93" name="Verbindingslijn: gekromd 92">
            <a:extLst>
              <a:ext uri="{FF2B5EF4-FFF2-40B4-BE49-F238E27FC236}">
                <a16:creationId xmlns:a16="http://schemas.microsoft.com/office/drawing/2014/main" id="{9B1FCD99-79C2-B925-BA1F-517CF1BC055E}"/>
              </a:ext>
            </a:extLst>
          </p:cNvPr>
          <p:cNvCxnSpPr>
            <a:cxnSpLocks/>
            <a:stCxn id="9" idx="2"/>
            <a:endCxn id="97" idx="3"/>
          </p:cNvCxnSpPr>
          <p:nvPr/>
        </p:nvCxnSpPr>
        <p:spPr>
          <a:xfrm rot="10800000">
            <a:off x="1855992" y="2682490"/>
            <a:ext cx="720040" cy="39098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vak 95">
            <a:extLst>
              <a:ext uri="{FF2B5EF4-FFF2-40B4-BE49-F238E27FC236}">
                <a16:creationId xmlns:a16="http://schemas.microsoft.com/office/drawing/2014/main" id="{4D4214AB-6FDA-420E-3A7E-ADF9EB96B3C4}"/>
              </a:ext>
            </a:extLst>
          </p:cNvPr>
          <p:cNvSpPr txBox="1"/>
          <p:nvPr/>
        </p:nvSpPr>
        <p:spPr>
          <a:xfrm>
            <a:off x="1568124" y="2672052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is a</a:t>
            </a:r>
            <a:endParaRPr lang="LID4096" sz="2400" dirty="0">
              <a:solidFill>
                <a:schemeClr val="tx2"/>
              </a:solidFill>
            </a:endParaRP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F871DD0C-E60D-9873-F41A-374680255932}"/>
              </a:ext>
            </a:extLst>
          </p:cNvPr>
          <p:cNvSpPr txBox="1"/>
          <p:nvPr/>
        </p:nvSpPr>
        <p:spPr>
          <a:xfrm>
            <a:off x="726264" y="2266990"/>
            <a:ext cx="1129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Building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cxnSp>
        <p:nvCxnSpPr>
          <p:cNvPr id="100" name="Verbindingslijn: gekromd 99">
            <a:extLst>
              <a:ext uri="{FF2B5EF4-FFF2-40B4-BE49-F238E27FC236}">
                <a16:creationId xmlns:a16="http://schemas.microsoft.com/office/drawing/2014/main" id="{1B0AFE75-6D2B-C0C6-6866-E2A1D79A0476}"/>
              </a:ext>
            </a:extLst>
          </p:cNvPr>
          <p:cNvCxnSpPr>
            <a:cxnSpLocks/>
            <a:stCxn id="28" idx="0"/>
            <a:endCxn id="102" idx="1"/>
          </p:cNvCxnSpPr>
          <p:nvPr/>
        </p:nvCxnSpPr>
        <p:spPr>
          <a:xfrm flipV="1">
            <a:off x="9548764" y="2907856"/>
            <a:ext cx="766136" cy="641869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kstvak 100">
            <a:extLst>
              <a:ext uri="{FF2B5EF4-FFF2-40B4-BE49-F238E27FC236}">
                <a16:creationId xmlns:a16="http://schemas.microsoft.com/office/drawing/2014/main" id="{06D12AE1-2D94-C3DC-E1B2-0BC8FB35EA03}"/>
              </a:ext>
            </a:extLst>
          </p:cNvPr>
          <p:cNvSpPr txBox="1"/>
          <p:nvPr/>
        </p:nvSpPr>
        <p:spPr>
          <a:xfrm>
            <a:off x="9969941" y="2897418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is a</a:t>
            </a:r>
            <a:endParaRPr lang="LID4096" sz="2400" dirty="0">
              <a:solidFill>
                <a:schemeClr val="tx2"/>
              </a:solidFill>
            </a:endParaRPr>
          </a:p>
        </p:txBody>
      </p:sp>
      <p:sp>
        <p:nvSpPr>
          <p:cNvPr id="102" name="Tekstvak 101">
            <a:extLst>
              <a:ext uri="{FF2B5EF4-FFF2-40B4-BE49-F238E27FC236}">
                <a16:creationId xmlns:a16="http://schemas.microsoft.com/office/drawing/2014/main" id="{B1EE07D0-22EA-86DE-A656-1550E91F30F2}"/>
              </a:ext>
            </a:extLst>
          </p:cNvPr>
          <p:cNvSpPr txBox="1"/>
          <p:nvPr/>
        </p:nvSpPr>
        <p:spPr>
          <a:xfrm>
            <a:off x="10314900" y="2492357"/>
            <a:ext cx="1129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Building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cxnSp>
        <p:nvCxnSpPr>
          <p:cNvPr id="105" name="Verbindingslijn: gekromd 104">
            <a:extLst>
              <a:ext uri="{FF2B5EF4-FFF2-40B4-BE49-F238E27FC236}">
                <a16:creationId xmlns:a16="http://schemas.microsoft.com/office/drawing/2014/main" id="{761A705B-116B-60E6-CCD5-7F8C37108480}"/>
              </a:ext>
            </a:extLst>
          </p:cNvPr>
          <p:cNvCxnSpPr>
            <a:cxnSpLocks/>
            <a:stCxn id="8" idx="1"/>
            <a:endCxn id="107" idx="1"/>
          </p:cNvCxnSpPr>
          <p:nvPr/>
        </p:nvCxnSpPr>
        <p:spPr>
          <a:xfrm rot="16200000" flipH="1">
            <a:off x="7292961" y="5219287"/>
            <a:ext cx="452586" cy="87593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kstvak 105">
            <a:extLst>
              <a:ext uri="{FF2B5EF4-FFF2-40B4-BE49-F238E27FC236}">
                <a16:creationId xmlns:a16="http://schemas.microsoft.com/office/drawing/2014/main" id="{DE3EF331-80CB-20FE-1543-61281282D0A2}"/>
              </a:ext>
            </a:extLst>
          </p:cNvPr>
          <p:cNvSpPr txBox="1"/>
          <p:nvPr/>
        </p:nvSpPr>
        <p:spPr>
          <a:xfrm>
            <a:off x="7003684" y="5546532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is a</a:t>
            </a:r>
            <a:endParaRPr lang="LID4096" sz="2400" dirty="0">
              <a:solidFill>
                <a:schemeClr val="tx2"/>
              </a:solidFill>
            </a:endParaRP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122919CF-8B49-B9AF-236B-2AF00033D375}"/>
              </a:ext>
            </a:extLst>
          </p:cNvPr>
          <p:cNvSpPr txBox="1"/>
          <p:nvPr/>
        </p:nvSpPr>
        <p:spPr>
          <a:xfrm>
            <a:off x="7957219" y="5468046"/>
            <a:ext cx="833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Video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sp>
        <p:nvSpPr>
          <p:cNvPr id="111" name="Tekstvak 110">
            <a:extLst>
              <a:ext uri="{FF2B5EF4-FFF2-40B4-BE49-F238E27FC236}">
                <a16:creationId xmlns:a16="http://schemas.microsoft.com/office/drawing/2014/main" id="{0A7C3ED7-D876-12EB-7ACD-86B6ACF61043}"/>
              </a:ext>
            </a:extLst>
          </p:cNvPr>
          <p:cNvSpPr txBox="1"/>
          <p:nvPr/>
        </p:nvSpPr>
        <p:spPr>
          <a:xfrm>
            <a:off x="4093707" y="4394245"/>
            <a:ext cx="169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born in</a:t>
            </a:r>
            <a:endParaRPr lang="LID4096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2" grpId="0"/>
      <p:bldP spid="44" grpId="0"/>
      <p:bldP spid="60" grpId="0"/>
      <p:bldP spid="70" grpId="0"/>
      <p:bldP spid="84" grpId="0"/>
      <p:bldP spid="86" grpId="0"/>
      <p:bldP spid="87" grpId="0"/>
      <p:bldP spid="88" grpId="0"/>
      <p:bldP spid="90" grpId="0"/>
      <p:bldP spid="91" grpId="0"/>
      <p:bldP spid="92" grpId="0"/>
      <p:bldP spid="96" grpId="0"/>
      <p:bldP spid="97" grpId="0"/>
      <p:bldP spid="101" grpId="0"/>
      <p:bldP spid="102" grpId="0"/>
      <p:bldP spid="106" grpId="0"/>
      <p:bldP spid="107" grpId="0"/>
      <p:bldP spid="1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C949-33A3-832F-C00E-10EFB5453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298D0-90C3-675C-BC57-1E0FBC4C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of Data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72E2C1B-94D6-6E97-599D-96A1D81F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7C94EBC-8FFA-34B1-843B-B173A722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21</a:t>
            </a:fld>
            <a:endParaRPr lang="en-GB" dirty="0"/>
          </a:p>
        </p:txBody>
      </p:sp>
      <p:sp>
        <p:nvSpPr>
          <p:cNvPr id="8" name="Action Button: Movie 3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7CF0D30-5408-927B-77C8-1DC34C7867B3}"/>
              </a:ext>
            </a:extLst>
          </p:cNvPr>
          <p:cNvSpPr/>
          <p:nvPr/>
        </p:nvSpPr>
        <p:spPr>
          <a:xfrm>
            <a:off x="7302683" y="3487476"/>
            <a:ext cx="846203" cy="846203"/>
          </a:xfrm>
          <a:prstGeom prst="actionButtonMovi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CE9CDE5-0591-8DD9-B850-F8880391F4FB}"/>
              </a:ext>
            </a:extLst>
          </p:cNvPr>
          <p:cNvSpPr/>
          <p:nvPr/>
        </p:nvSpPr>
        <p:spPr>
          <a:xfrm>
            <a:off x="2098512" y="2694487"/>
            <a:ext cx="757973" cy="757973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20E91F5D-A9F6-6210-88FE-93C599B6F95F}"/>
              </a:ext>
            </a:extLst>
          </p:cNvPr>
          <p:cNvGrpSpPr/>
          <p:nvPr/>
        </p:nvGrpSpPr>
        <p:grpSpPr>
          <a:xfrm>
            <a:off x="1282401" y="1882785"/>
            <a:ext cx="1191921" cy="648411"/>
            <a:chOff x="5075344" y="832207"/>
            <a:chExt cx="893941" cy="486308"/>
          </a:xfrm>
        </p:grpSpPr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AFC3DFC1-6E9F-C0F2-B514-6357EF67E7DF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011DAB1F-AADD-7B07-1D7A-90560E97D48D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>
              <a:extLst>
                <a:ext uri="{FF2B5EF4-FFF2-40B4-BE49-F238E27FC236}">
                  <a16:creationId xmlns:a16="http://schemas.microsoft.com/office/drawing/2014/main" id="{1B40A8C5-4DC8-E487-9A79-66F5A6E475E4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8">
              <a:extLst>
                <a:ext uri="{FF2B5EF4-FFF2-40B4-BE49-F238E27FC236}">
                  <a16:creationId xmlns:a16="http://schemas.microsoft.com/office/drawing/2014/main" id="{18025D5F-877A-C36E-F236-419B14A1B286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DF34DFD1-206A-7E93-C571-2F895C45DB5D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0">
            <a:extLst>
              <a:ext uri="{FF2B5EF4-FFF2-40B4-BE49-F238E27FC236}">
                <a16:creationId xmlns:a16="http://schemas.microsoft.com/office/drawing/2014/main" id="{7B9CFC57-EBB2-5E62-C0AF-46E2060AF693}"/>
              </a:ext>
            </a:extLst>
          </p:cNvPr>
          <p:cNvGrpSpPr/>
          <p:nvPr/>
        </p:nvGrpSpPr>
        <p:grpSpPr>
          <a:xfrm>
            <a:off x="7302684" y="2567309"/>
            <a:ext cx="846203" cy="648411"/>
            <a:chOff x="5075344" y="832207"/>
            <a:chExt cx="893941" cy="486308"/>
          </a:xfrm>
        </p:grpSpPr>
        <p:cxnSp>
          <p:nvCxnSpPr>
            <p:cNvPr id="17" name="Straight Connector 42">
              <a:extLst>
                <a:ext uri="{FF2B5EF4-FFF2-40B4-BE49-F238E27FC236}">
                  <a16:creationId xmlns:a16="http://schemas.microsoft.com/office/drawing/2014/main" id="{87E4338B-2D3D-16CF-F0AA-026968814574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3">
              <a:extLst>
                <a:ext uri="{FF2B5EF4-FFF2-40B4-BE49-F238E27FC236}">
                  <a16:creationId xmlns:a16="http://schemas.microsoft.com/office/drawing/2014/main" id="{8EFF6CE3-1038-04AD-92B3-8B3B349B42D6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6">
              <a:extLst>
                <a:ext uri="{FF2B5EF4-FFF2-40B4-BE49-F238E27FC236}">
                  <a16:creationId xmlns:a16="http://schemas.microsoft.com/office/drawing/2014/main" id="{E6B26A4D-F948-8E6B-FFFC-D620CD99B3D3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8">
              <a:extLst>
                <a:ext uri="{FF2B5EF4-FFF2-40B4-BE49-F238E27FC236}">
                  <a16:creationId xmlns:a16="http://schemas.microsoft.com/office/drawing/2014/main" id="{BC16F075-AA75-988B-E533-91CEB0010626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9">
              <a:extLst>
                <a:ext uri="{FF2B5EF4-FFF2-40B4-BE49-F238E27FC236}">
                  <a16:creationId xmlns:a16="http://schemas.microsoft.com/office/drawing/2014/main" id="{397D14C5-5DFA-04D4-7A5F-6564A16179D2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48AF9FF7-84FC-DE67-D2DC-92E4717C1CA0}"/>
              </a:ext>
            </a:extLst>
          </p:cNvPr>
          <p:cNvGrpSpPr/>
          <p:nvPr/>
        </p:nvGrpSpPr>
        <p:grpSpPr>
          <a:xfrm>
            <a:off x="1282402" y="3595999"/>
            <a:ext cx="1191921" cy="648411"/>
            <a:chOff x="5075344" y="832207"/>
            <a:chExt cx="893941" cy="486308"/>
          </a:xfrm>
        </p:grpSpPr>
        <p:cxnSp>
          <p:nvCxnSpPr>
            <p:cNvPr id="23" name="Straight Connector 42">
              <a:extLst>
                <a:ext uri="{FF2B5EF4-FFF2-40B4-BE49-F238E27FC236}">
                  <a16:creationId xmlns:a16="http://schemas.microsoft.com/office/drawing/2014/main" id="{C4703071-7A23-B082-FE84-2ACBDAEF2F60}"/>
                </a:ext>
              </a:extLst>
            </p:cNvPr>
            <p:cNvCxnSpPr/>
            <p:nvPr/>
          </p:nvCxnSpPr>
          <p:spPr>
            <a:xfrm>
              <a:off x="5075344" y="832207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3">
              <a:extLst>
                <a:ext uri="{FF2B5EF4-FFF2-40B4-BE49-F238E27FC236}">
                  <a16:creationId xmlns:a16="http://schemas.microsoft.com/office/drawing/2014/main" id="{A39B35AA-2857-1A23-5255-4B8E9B089A1F}"/>
                </a:ext>
              </a:extLst>
            </p:cNvPr>
            <p:cNvCxnSpPr/>
            <p:nvPr/>
          </p:nvCxnSpPr>
          <p:spPr>
            <a:xfrm>
              <a:off x="5075344" y="953784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6">
              <a:extLst>
                <a:ext uri="{FF2B5EF4-FFF2-40B4-BE49-F238E27FC236}">
                  <a16:creationId xmlns:a16="http://schemas.microsoft.com/office/drawing/2014/main" id="{C36AF375-51D9-61A5-A2E5-C11A054B4350}"/>
                </a:ext>
              </a:extLst>
            </p:cNvPr>
            <p:cNvCxnSpPr/>
            <p:nvPr/>
          </p:nvCxnSpPr>
          <p:spPr>
            <a:xfrm>
              <a:off x="5075344" y="1075361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8">
              <a:extLst>
                <a:ext uri="{FF2B5EF4-FFF2-40B4-BE49-F238E27FC236}">
                  <a16:creationId xmlns:a16="http://schemas.microsoft.com/office/drawing/2014/main" id="{A9E5E60D-4CDA-D2A5-EC3D-A4587E11D4BF}"/>
                </a:ext>
              </a:extLst>
            </p:cNvPr>
            <p:cNvCxnSpPr/>
            <p:nvPr/>
          </p:nvCxnSpPr>
          <p:spPr>
            <a:xfrm>
              <a:off x="5075344" y="1196938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F1B82C0B-958C-902B-3FBD-FB4F0E7B3E2A}"/>
                </a:ext>
              </a:extLst>
            </p:cNvPr>
            <p:cNvCxnSpPr/>
            <p:nvPr/>
          </p:nvCxnSpPr>
          <p:spPr>
            <a:xfrm>
              <a:off x="5075344" y="1318515"/>
              <a:ext cx="8939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ction Button: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2794950-0F6F-0F23-9C64-719C5ECFB2E7}"/>
              </a:ext>
            </a:extLst>
          </p:cNvPr>
          <p:cNvSpPr/>
          <p:nvPr/>
        </p:nvSpPr>
        <p:spPr>
          <a:xfrm>
            <a:off x="8313271" y="2772644"/>
            <a:ext cx="757973" cy="1554161"/>
          </a:xfrm>
          <a:prstGeom prst="actionButtonHom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Flowchart: Card 1">
            <a:extLst>
              <a:ext uri="{FF2B5EF4-FFF2-40B4-BE49-F238E27FC236}">
                <a16:creationId xmlns:a16="http://schemas.microsoft.com/office/drawing/2014/main" id="{35C6F390-4F9A-D5B1-77CD-44559B76F5AF}"/>
              </a:ext>
            </a:extLst>
          </p:cNvPr>
          <p:cNvSpPr/>
          <p:nvPr/>
        </p:nvSpPr>
        <p:spPr>
          <a:xfrm flipH="1">
            <a:off x="1011767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Flowchart: Card 1">
            <a:extLst>
              <a:ext uri="{FF2B5EF4-FFF2-40B4-BE49-F238E27FC236}">
                <a16:creationId xmlns:a16="http://schemas.microsoft.com/office/drawing/2014/main" id="{5CA3CA1D-B334-58AF-ED0D-A06E5D9A34FD}"/>
              </a:ext>
            </a:extLst>
          </p:cNvPr>
          <p:cNvSpPr/>
          <p:nvPr/>
        </p:nvSpPr>
        <p:spPr>
          <a:xfrm flipH="1">
            <a:off x="7062140" y="1682088"/>
            <a:ext cx="2173491" cy="2802656"/>
          </a:xfrm>
          <a:prstGeom prst="flowChartPunchedCard">
            <a:avLst/>
          </a:pr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F42FF238-A459-01B0-49D2-AF611C05F674}"/>
              </a:ext>
            </a:extLst>
          </p:cNvPr>
          <p:cNvCxnSpPr>
            <a:cxnSpLocks/>
          </p:cNvCxnSpPr>
          <p:nvPr/>
        </p:nvCxnSpPr>
        <p:spPr>
          <a:xfrm>
            <a:off x="1878361" y="3595999"/>
            <a:ext cx="5959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507F7070-FBFE-EA9A-2558-5FC3E3391237}"/>
              </a:ext>
            </a:extLst>
          </p:cNvPr>
          <p:cNvCxnSpPr>
            <a:cxnSpLocks/>
          </p:cNvCxnSpPr>
          <p:nvPr/>
        </p:nvCxnSpPr>
        <p:spPr>
          <a:xfrm>
            <a:off x="7302684" y="2565472"/>
            <a:ext cx="5959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C0D4E8A5-9703-41DB-C58C-FEC4202EC03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474322" y="3595999"/>
            <a:ext cx="4828361" cy="31457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D528332B-AB4A-5794-FDF3-577E3DFF6E09}"/>
              </a:ext>
            </a:extLst>
          </p:cNvPr>
          <p:cNvCxnSpPr>
            <a:cxnSpLocks/>
          </p:cNvCxnSpPr>
          <p:nvPr/>
        </p:nvCxnSpPr>
        <p:spPr>
          <a:xfrm flipH="1" flipV="1">
            <a:off x="2474321" y="2205568"/>
            <a:ext cx="4828360" cy="35990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4D02A8A2-23FF-2BAC-698E-0A690E485934}"/>
              </a:ext>
            </a:extLst>
          </p:cNvPr>
          <p:cNvCxnSpPr>
            <a:cxnSpLocks/>
          </p:cNvCxnSpPr>
          <p:nvPr/>
        </p:nvCxnSpPr>
        <p:spPr>
          <a:xfrm>
            <a:off x="1887326" y="2205568"/>
            <a:ext cx="5959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D763C38A-14AF-B598-0430-5AEE904D8D70}"/>
              </a:ext>
            </a:extLst>
          </p:cNvPr>
          <p:cNvCxnSpPr>
            <a:stCxn id="28" idx="1"/>
            <a:endCxn id="8" idx="1"/>
          </p:cNvCxnSpPr>
          <p:nvPr/>
        </p:nvCxnSpPr>
        <p:spPr>
          <a:xfrm rot="5400000">
            <a:off x="8205584" y="3847006"/>
            <a:ext cx="6875" cy="966473"/>
          </a:xfrm>
          <a:prstGeom prst="curvedConnector3">
            <a:avLst>
              <a:gd name="adj1" fmla="val 453367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4F0FFAF2-5C94-87D7-B611-BA17E930AD00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2856486" y="3073473"/>
            <a:ext cx="5456785" cy="29705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01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6240E-0A4F-38F6-5F63-5E46B6CC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differences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B22B59F-6E33-373C-6604-81252FF72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6360756-9314-2D78-5A12-86E8D0BD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22</a:t>
            </a:fld>
            <a:endParaRPr lang="en-GB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4E166372-9AE6-92E2-1A67-099E75D7F95B}"/>
              </a:ext>
            </a:extLst>
          </p:cNvPr>
          <p:cNvGraphicFramePr>
            <a:graphicFrameLocks noGrp="1"/>
          </p:cNvGraphicFramePr>
          <p:nvPr/>
        </p:nvGraphicFramePr>
        <p:xfrm>
          <a:off x="1011766" y="1742189"/>
          <a:ext cx="10075332" cy="4043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8444">
                  <a:extLst>
                    <a:ext uri="{9D8B030D-6E8A-4147-A177-3AD203B41FA5}">
                      <a16:colId xmlns:a16="http://schemas.microsoft.com/office/drawing/2014/main" val="991478279"/>
                    </a:ext>
                  </a:extLst>
                </a:gridCol>
                <a:gridCol w="3358444">
                  <a:extLst>
                    <a:ext uri="{9D8B030D-6E8A-4147-A177-3AD203B41FA5}">
                      <a16:colId xmlns:a16="http://schemas.microsoft.com/office/drawing/2014/main" val="1225738829"/>
                    </a:ext>
                  </a:extLst>
                </a:gridCol>
                <a:gridCol w="3358444">
                  <a:extLst>
                    <a:ext uri="{9D8B030D-6E8A-4147-A177-3AD203B41FA5}">
                      <a16:colId xmlns:a16="http://schemas.microsoft.com/office/drawing/2014/main" val="144758837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World Wide Web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Semantic Web/Web of Data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61056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Analogy</a:t>
                      </a:r>
                      <a:endParaRPr lang="LID4096" sz="24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 file system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 database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5604315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b="1" dirty="0"/>
                        <a:t>Designed for</a:t>
                      </a:r>
                      <a:endParaRPr lang="LID4096" sz="24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Human consumption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Machines first, humans later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3826697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Primary objects</a:t>
                      </a:r>
                      <a:endParaRPr lang="LID4096" sz="24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Documents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Things or descriptions of things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31656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Links between</a:t>
                      </a:r>
                      <a:endParaRPr lang="LID4096" sz="24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Documents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Things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05109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Semantics</a:t>
                      </a:r>
                      <a:endParaRPr lang="LID4096" sz="24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Implicit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Explicit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39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48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1F349-843A-DB80-49DC-AE1A11C2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information model</a:t>
            </a:r>
            <a:br>
              <a:rPr lang="en-US" dirty="0"/>
            </a:br>
            <a:r>
              <a:rPr lang="en-US" dirty="0"/>
              <a:t>Resource Description Framework (RDF)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B081E1-D5F9-069C-802A-3413CEED8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RDF is a standard </a:t>
            </a:r>
            <a:r>
              <a:rPr lang="en-US" b="1" dirty="0"/>
              <a:t>graph data model</a:t>
            </a:r>
            <a:r>
              <a:rPr lang="en-US" dirty="0"/>
              <a:t> used to describe things and their interrelations. RDF is based on a </a:t>
            </a:r>
            <a:r>
              <a:rPr lang="en-US" b="1" dirty="0"/>
              <a:t>triple </a:t>
            </a:r>
            <a:r>
              <a:rPr lang="en-US" dirty="0"/>
              <a:t>model: subject – predicate – object.</a:t>
            </a:r>
          </a:p>
          <a:p>
            <a:r>
              <a:rPr lang="en-US" dirty="0"/>
              <a:t>RDF graphs are </a:t>
            </a:r>
            <a:r>
              <a:rPr lang="en-US" b="1" dirty="0"/>
              <a:t>directed labelled graphs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Both machines and humans can interpret RDF.</a:t>
            </a:r>
          </a:p>
          <a:p>
            <a:r>
              <a:rPr lang="en-US" i="1" dirty="0"/>
              <a:t>RDF triples can be seen as arcs of a graph (vertex, edge, vertex).</a:t>
            </a:r>
          </a:p>
          <a:p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151250-1CB6-C22C-DD39-E07AC9B6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3BCDDD-2847-AF25-B999-53E2E942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23</a:t>
            </a:fld>
            <a:endParaRPr lang="en-GB" dirty="0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DD2F5A8A-1303-3F4A-01AC-8FC573977D76}"/>
              </a:ext>
            </a:extLst>
          </p:cNvPr>
          <p:cNvSpPr/>
          <p:nvPr/>
        </p:nvSpPr>
        <p:spPr>
          <a:xfrm>
            <a:off x="1011766" y="3695427"/>
            <a:ext cx="2416956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Vertigo</a:t>
            </a: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329C3EB5-28C3-64F9-4237-4C2168486CE3}"/>
              </a:ext>
            </a:extLst>
          </p:cNvPr>
          <p:cNvSpPr/>
          <p:nvPr/>
        </p:nvSpPr>
        <p:spPr>
          <a:xfrm>
            <a:off x="8215452" y="3695427"/>
            <a:ext cx="2871649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Eindhoven</a:t>
            </a:r>
          </a:p>
        </p:txBody>
      </p:sp>
      <p:cxnSp>
        <p:nvCxnSpPr>
          <p:cNvPr id="12" name="Straight Arrow Connector 5">
            <a:extLst>
              <a:ext uri="{FF2B5EF4-FFF2-40B4-BE49-F238E27FC236}">
                <a16:creationId xmlns:a16="http://schemas.microsoft.com/office/drawing/2014/main" id="{4B1CCF4D-DD2F-C58F-67C2-DCF5AFF457FE}"/>
              </a:ext>
            </a:extLst>
          </p:cNvPr>
          <p:cNvCxnSpPr>
            <a:cxnSpLocks/>
          </p:cNvCxnSpPr>
          <p:nvPr/>
        </p:nvCxnSpPr>
        <p:spPr>
          <a:xfrm>
            <a:off x="3428722" y="4046023"/>
            <a:ext cx="478672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>
            <a:extLst>
              <a:ext uri="{FF2B5EF4-FFF2-40B4-BE49-F238E27FC236}">
                <a16:creationId xmlns:a16="http://schemas.microsoft.com/office/drawing/2014/main" id="{C0F180AA-4175-1791-77D3-C09C2EA7490D}"/>
              </a:ext>
            </a:extLst>
          </p:cNvPr>
          <p:cNvSpPr/>
          <p:nvPr/>
        </p:nvSpPr>
        <p:spPr>
          <a:xfrm>
            <a:off x="4762305" y="4027111"/>
            <a:ext cx="241695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>
                <a:latin typeface="+mj-lt"/>
              </a:rPr>
              <a:t>is located in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D2015341-00BB-87AF-6E2B-A84D4C292E8D}"/>
              </a:ext>
            </a:extLst>
          </p:cNvPr>
          <p:cNvSpPr/>
          <p:nvPr/>
        </p:nvSpPr>
        <p:spPr>
          <a:xfrm>
            <a:off x="1011767" y="3150603"/>
            <a:ext cx="241695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>
                <a:latin typeface="+mj-lt"/>
              </a:rPr>
              <a:t>subject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6E6AE534-60F2-CF81-ECC1-3F2D687B34EA}"/>
              </a:ext>
            </a:extLst>
          </p:cNvPr>
          <p:cNvSpPr/>
          <p:nvPr/>
        </p:nvSpPr>
        <p:spPr>
          <a:xfrm>
            <a:off x="4762305" y="3150603"/>
            <a:ext cx="241695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>
                <a:latin typeface="+mj-lt"/>
              </a:rPr>
              <a:t>predicate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4BD330F-5DEB-6FB0-B5E1-2A0B6905B243}"/>
              </a:ext>
            </a:extLst>
          </p:cNvPr>
          <p:cNvSpPr/>
          <p:nvPr/>
        </p:nvSpPr>
        <p:spPr>
          <a:xfrm>
            <a:off x="8442797" y="3152008"/>
            <a:ext cx="241695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>
                <a:latin typeface="+mj-lt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661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14C4C-75E2-C2E5-6D23-F788CAE0B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7056F-B8C6-E4AD-2EBA-75FE71EA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RDF triples form a graph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B65FF2-E92D-0682-A19A-7E9772E6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176EA8-12AE-D65B-7798-8B614E34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24</a:t>
            </a:fld>
            <a:endParaRPr lang="en-GB" dirty="0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5A7FD664-8856-ADBC-E8CA-4082643368D5}"/>
              </a:ext>
            </a:extLst>
          </p:cNvPr>
          <p:cNvSpPr/>
          <p:nvPr/>
        </p:nvSpPr>
        <p:spPr>
          <a:xfrm>
            <a:off x="1011766" y="3695427"/>
            <a:ext cx="2416956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Vertigo</a:t>
            </a: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F86776CA-F563-A92B-8DE0-A191EC8D81CE}"/>
              </a:ext>
            </a:extLst>
          </p:cNvPr>
          <p:cNvSpPr/>
          <p:nvPr/>
        </p:nvSpPr>
        <p:spPr>
          <a:xfrm>
            <a:off x="8215452" y="3695427"/>
            <a:ext cx="2871649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Eindhoven</a:t>
            </a:r>
          </a:p>
        </p:txBody>
      </p:sp>
      <p:cxnSp>
        <p:nvCxnSpPr>
          <p:cNvPr id="12" name="Straight Arrow Connector 5">
            <a:extLst>
              <a:ext uri="{FF2B5EF4-FFF2-40B4-BE49-F238E27FC236}">
                <a16:creationId xmlns:a16="http://schemas.microsoft.com/office/drawing/2014/main" id="{2E0B8637-9A23-D9AA-F1B3-C3708DD450B6}"/>
              </a:ext>
            </a:extLst>
          </p:cNvPr>
          <p:cNvCxnSpPr>
            <a:cxnSpLocks/>
          </p:cNvCxnSpPr>
          <p:nvPr/>
        </p:nvCxnSpPr>
        <p:spPr>
          <a:xfrm>
            <a:off x="3428722" y="4046023"/>
            <a:ext cx="478672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>
            <a:extLst>
              <a:ext uri="{FF2B5EF4-FFF2-40B4-BE49-F238E27FC236}">
                <a16:creationId xmlns:a16="http://schemas.microsoft.com/office/drawing/2014/main" id="{A711C7EA-55A4-08D3-8BF1-2CC4A46EF424}"/>
              </a:ext>
            </a:extLst>
          </p:cNvPr>
          <p:cNvSpPr/>
          <p:nvPr/>
        </p:nvSpPr>
        <p:spPr>
          <a:xfrm>
            <a:off x="4762305" y="4027111"/>
            <a:ext cx="241695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>
                <a:latin typeface="+mj-lt"/>
              </a:rPr>
              <a:t>is located in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F8A687C9-D10A-EF90-5FE8-90014A9FB8A1}"/>
              </a:ext>
            </a:extLst>
          </p:cNvPr>
          <p:cNvSpPr/>
          <p:nvPr/>
        </p:nvSpPr>
        <p:spPr>
          <a:xfrm>
            <a:off x="6711526" y="2017616"/>
            <a:ext cx="2416956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Atlas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D5A27D6-8D4D-EC5A-E03A-266E91FD1ABE}"/>
              </a:ext>
            </a:extLst>
          </p:cNvPr>
          <p:cNvSpPr/>
          <p:nvPr/>
        </p:nvSpPr>
        <p:spPr>
          <a:xfrm>
            <a:off x="8442797" y="2904859"/>
            <a:ext cx="241695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>
                <a:latin typeface="+mj-lt"/>
              </a:rPr>
              <a:t>is located in</a:t>
            </a:r>
          </a:p>
        </p:txBody>
      </p:sp>
      <p:cxnSp>
        <p:nvCxnSpPr>
          <p:cNvPr id="14" name="Straight Arrow Connector 5">
            <a:extLst>
              <a:ext uri="{FF2B5EF4-FFF2-40B4-BE49-F238E27FC236}">
                <a16:creationId xmlns:a16="http://schemas.microsoft.com/office/drawing/2014/main" id="{D30984E6-48FB-F3B7-3528-33C6191536C9}"/>
              </a:ext>
            </a:extLst>
          </p:cNvPr>
          <p:cNvCxnSpPr>
            <a:cxnSpLocks/>
          </p:cNvCxnSpPr>
          <p:nvPr/>
        </p:nvCxnSpPr>
        <p:spPr>
          <a:xfrm>
            <a:off x="7920004" y="2718808"/>
            <a:ext cx="1731272" cy="976619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2">
            <a:extLst>
              <a:ext uri="{FF2B5EF4-FFF2-40B4-BE49-F238E27FC236}">
                <a16:creationId xmlns:a16="http://schemas.microsoft.com/office/drawing/2014/main" id="{58539F86-5D82-180D-84CA-303192C39059}"/>
              </a:ext>
            </a:extLst>
          </p:cNvPr>
          <p:cNvSpPr/>
          <p:nvPr/>
        </p:nvSpPr>
        <p:spPr>
          <a:xfrm>
            <a:off x="2717231" y="5028556"/>
            <a:ext cx="2416956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John Doe</a:t>
            </a:r>
          </a:p>
        </p:txBody>
      </p:sp>
      <p:cxnSp>
        <p:nvCxnSpPr>
          <p:cNvPr id="21" name="Straight Arrow Connector 5">
            <a:extLst>
              <a:ext uri="{FF2B5EF4-FFF2-40B4-BE49-F238E27FC236}">
                <a16:creationId xmlns:a16="http://schemas.microsoft.com/office/drawing/2014/main" id="{7CCD307A-9821-9CD2-FD36-89828FCA0E2D}"/>
              </a:ext>
            </a:extLst>
          </p:cNvPr>
          <p:cNvCxnSpPr>
            <a:cxnSpLocks/>
          </p:cNvCxnSpPr>
          <p:nvPr/>
        </p:nvCxnSpPr>
        <p:spPr>
          <a:xfrm>
            <a:off x="2220245" y="4396620"/>
            <a:ext cx="1705465" cy="631937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7">
            <a:extLst>
              <a:ext uri="{FF2B5EF4-FFF2-40B4-BE49-F238E27FC236}">
                <a16:creationId xmlns:a16="http://schemas.microsoft.com/office/drawing/2014/main" id="{0C2F775B-1F8C-1AB0-D046-176224534552}"/>
              </a:ext>
            </a:extLst>
          </p:cNvPr>
          <p:cNvSpPr/>
          <p:nvPr/>
        </p:nvSpPr>
        <p:spPr>
          <a:xfrm>
            <a:off x="2717232" y="4516017"/>
            <a:ext cx="241695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>
                <a:latin typeface="+mj-lt"/>
              </a:rPr>
              <a:t>architect</a:t>
            </a:r>
          </a:p>
        </p:txBody>
      </p:sp>
    </p:spTree>
    <p:extLst>
      <p:ext uri="{BB962C8B-B14F-4D97-AF65-F5344CB8AC3E}">
        <p14:creationId xmlns:p14="http://schemas.microsoft.com/office/powerpoint/2010/main" val="1477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171DB-4723-2EB4-1866-FE398493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7EED2-31D8-8D51-D9CE-E28C0F4C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Identifiers</a:t>
            </a:r>
            <a:br>
              <a:rPr lang="en-US" dirty="0"/>
            </a:br>
            <a:r>
              <a:rPr lang="en-US" dirty="0"/>
              <a:t>Uniform Resource Identifiers (URIs)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68C1952-74AE-9C0C-F108-F8FF8630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8DEEDC-153F-FBD1-B022-7EC52382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25</a:t>
            </a:fld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A4D273-79D6-24B9-2B47-C5C68339F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10075335" cy="3896611"/>
          </a:xfrm>
        </p:spPr>
        <p:txBody>
          <a:bodyPr/>
          <a:lstStyle/>
          <a:p>
            <a:r>
              <a:rPr lang="en-US" dirty="0"/>
              <a:t>All information in the Semantic Web is represented using URIs.</a:t>
            </a:r>
          </a:p>
          <a:p>
            <a:r>
              <a:rPr lang="en-US" dirty="0"/>
              <a:t>Thanks to those URIs, we know which </a:t>
            </a:r>
            <a:r>
              <a:rPr lang="en-US" b="1" dirty="0"/>
              <a:t>specific objects </a:t>
            </a:r>
            <a:r>
              <a:rPr lang="en-US" dirty="0"/>
              <a:t>we’re talking about.</a:t>
            </a:r>
          </a:p>
          <a:p>
            <a:endParaRPr lang="LID4096" dirty="0"/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83D1399C-1B01-59F9-F0B1-CB1D00644A0A}"/>
              </a:ext>
            </a:extLst>
          </p:cNvPr>
          <p:cNvSpPr/>
          <p:nvPr/>
        </p:nvSpPr>
        <p:spPr>
          <a:xfrm>
            <a:off x="1011765" y="4142875"/>
            <a:ext cx="4474635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https://www.tue.nl/buildings#</a:t>
            </a:r>
            <a:r>
              <a:rPr lang="en-US" sz="2133" b="1" dirty="0">
                <a:solidFill>
                  <a:schemeClr val="bg1"/>
                </a:solidFill>
                <a:latin typeface="+mj-lt"/>
              </a:rPr>
              <a:t>Vertigo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E11AC6-D076-69CD-3300-7378432FE48A}"/>
              </a:ext>
            </a:extLst>
          </p:cNvPr>
          <p:cNvSpPr/>
          <p:nvPr/>
        </p:nvSpPr>
        <p:spPr>
          <a:xfrm>
            <a:off x="5598161" y="3014024"/>
            <a:ext cx="5488940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https://www.rijksoverheid.nl/cities#</a:t>
            </a:r>
            <a:r>
              <a:rPr lang="en-US" sz="2133" b="1" dirty="0">
                <a:solidFill>
                  <a:schemeClr val="bg1"/>
                </a:solidFill>
                <a:latin typeface="+mj-lt"/>
              </a:rPr>
              <a:t>Eindhoven</a:t>
            </a:r>
          </a:p>
        </p:txBody>
      </p: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9D3F1F72-876F-A86B-6331-1E2C68057105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3249083" y="3364621"/>
            <a:ext cx="2349077" cy="77825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7">
            <a:extLst>
              <a:ext uri="{FF2B5EF4-FFF2-40B4-BE49-F238E27FC236}">
                <a16:creationId xmlns:a16="http://schemas.microsoft.com/office/drawing/2014/main" id="{FBF63B2A-0FB2-19CF-BEC2-3841A0CDE5DE}"/>
              </a:ext>
            </a:extLst>
          </p:cNvPr>
          <p:cNvSpPr/>
          <p:nvPr/>
        </p:nvSpPr>
        <p:spPr>
          <a:xfrm>
            <a:off x="4298553" y="3718800"/>
            <a:ext cx="459057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>
                <a:latin typeface="+mj-lt"/>
              </a:rPr>
              <a:t>https://www.example.org#</a:t>
            </a:r>
            <a:r>
              <a:rPr lang="en-US" sz="2133" b="1" dirty="0">
                <a:latin typeface="+mj-lt"/>
              </a:rPr>
              <a:t>isLocatedIn</a:t>
            </a:r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A1436A2B-9D8C-6C0F-B3E1-83C557FB1227}"/>
              </a:ext>
            </a:extLst>
          </p:cNvPr>
          <p:cNvSpPr/>
          <p:nvPr/>
        </p:nvSpPr>
        <p:spPr>
          <a:xfrm>
            <a:off x="5598161" y="5385056"/>
            <a:ext cx="5488940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https://www.linkedin.com/in/</a:t>
            </a:r>
            <a:r>
              <a:rPr lang="en-US" sz="2133" b="1" dirty="0">
                <a:solidFill>
                  <a:schemeClr val="bg1"/>
                </a:solidFill>
                <a:latin typeface="+mj-lt"/>
              </a:rPr>
              <a:t>JohnDoe</a:t>
            </a:r>
          </a:p>
        </p:txBody>
      </p:sp>
      <p:cxnSp>
        <p:nvCxnSpPr>
          <p:cNvPr id="27" name="Straight Arrow Connector 5">
            <a:extLst>
              <a:ext uri="{FF2B5EF4-FFF2-40B4-BE49-F238E27FC236}">
                <a16:creationId xmlns:a16="http://schemas.microsoft.com/office/drawing/2014/main" id="{B90DB2B7-A4C1-6F7C-A88C-EDFBFF6F6223}"/>
              </a:ext>
            </a:extLst>
          </p:cNvPr>
          <p:cNvCxnSpPr>
            <a:cxnSpLocks/>
            <a:stCxn id="6" idx="2"/>
            <a:endCxn id="26" idx="1"/>
          </p:cNvCxnSpPr>
          <p:nvPr/>
        </p:nvCxnSpPr>
        <p:spPr>
          <a:xfrm>
            <a:off x="3249083" y="4844068"/>
            <a:ext cx="2349077" cy="89158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">
            <a:extLst>
              <a:ext uri="{FF2B5EF4-FFF2-40B4-BE49-F238E27FC236}">
                <a16:creationId xmlns:a16="http://schemas.microsoft.com/office/drawing/2014/main" id="{0AAC8543-8A7D-9885-51A4-0E41A1EDF125}"/>
              </a:ext>
            </a:extLst>
          </p:cNvPr>
          <p:cNvSpPr/>
          <p:nvPr/>
        </p:nvSpPr>
        <p:spPr>
          <a:xfrm>
            <a:off x="4298553" y="4926480"/>
            <a:ext cx="459057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>
                <a:latin typeface="+mj-lt"/>
              </a:rPr>
              <a:t>https://www.example.org#</a:t>
            </a:r>
            <a:r>
              <a:rPr lang="en-US" sz="2133" b="1" dirty="0">
                <a:latin typeface="+mj-lt"/>
              </a:rPr>
              <a:t>architect</a:t>
            </a:r>
          </a:p>
        </p:txBody>
      </p:sp>
    </p:spTree>
    <p:extLst>
      <p:ext uri="{BB962C8B-B14F-4D97-AF65-F5344CB8AC3E}">
        <p14:creationId xmlns:p14="http://schemas.microsoft.com/office/powerpoint/2010/main" val="21361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26" grpId="0" animBg="1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D9FB8-D113-CAA3-6CE5-0850BFCAF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4F398-E851-C3D7-831F-5713ADA0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URIs and literals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73300C-2E19-7982-40D7-4104C5F4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67218C-C64B-A99E-E97D-AE00C43E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26</a:t>
            </a:fld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B1D734-52CB-EC08-CFE8-0AF59967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10075335" cy="3896611"/>
          </a:xfrm>
        </p:spPr>
        <p:txBody>
          <a:bodyPr/>
          <a:lstStyle/>
          <a:p>
            <a:r>
              <a:rPr lang="en-US" dirty="0"/>
              <a:t>In a triple (subject – predicate – object), the subject and predicate are </a:t>
            </a:r>
            <a:r>
              <a:rPr lang="en-US" b="1" dirty="0"/>
              <a:t>always URIs</a:t>
            </a:r>
            <a:r>
              <a:rPr lang="en-US" dirty="0"/>
              <a:t>! An object can be a URI or a literal. A literal can be a string, a Boolean, an integer, a double, etc. </a:t>
            </a:r>
            <a:r>
              <a:rPr lang="en-US" b="1" dirty="0"/>
              <a:t>Literals have no outgoing links</a:t>
            </a:r>
            <a:r>
              <a:rPr lang="en-US" dirty="0"/>
              <a:t>!</a:t>
            </a:r>
            <a:endParaRPr lang="LID4096" dirty="0"/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755A89A5-7310-9357-E9E8-9AD77FCD54DE}"/>
              </a:ext>
            </a:extLst>
          </p:cNvPr>
          <p:cNvSpPr/>
          <p:nvPr/>
        </p:nvSpPr>
        <p:spPr>
          <a:xfrm>
            <a:off x="1011765" y="4142875"/>
            <a:ext cx="4474635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https://www.tue.nl/buildings#</a:t>
            </a:r>
            <a:r>
              <a:rPr lang="en-US" sz="2133" b="1" dirty="0">
                <a:solidFill>
                  <a:schemeClr val="bg1"/>
                </a:solidFill>
                <a:latin typeface="+mj-lt"/>
              </a:rPr>
              <a:t>Vertigo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E49C0B-D83C-F52F-A0C6-6344AAE5E911}"/>
              </a:ext>
            </a:extLst>
          </p:cNvPr>
          <p:cNvSpPr/>
          <p:nvPr/>
        </p:nvSpPr>
        <p:spPr>
          <a:xfrm>
            <a:off x="5598161" y="3014024"/>
            <a:ext cx="5488940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https://www.rijksoverheid.nl/cities#</a:t>
            </a:r>
            <a:r>
              <a:rPr lang="en-US" sz="2133" b="1" dirty="0">
                <a:solidFill>
                  <a:schemeClr val="bg1"/>
                </a:solidFill>
                <a:latin typeface="+mj-lt"/>
              </a:rPr>
              <a:t>Eindhoven</a:t>
            </a:r>
          </a:p>
        </p:txBody>
      </p: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4E64C0F4-50DC-9332-B7AC-14BF277E678D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3249083" y="3364621"/>
            <a:ext cx="2349077" cy="77825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7">
            <a:extLst>
              <a:ext uri="{FF2B5EF4-FFF2-40B4-BE49-F238E27FC236}">
                <a16:creationId xmlns:a16="http://schemas.microsoft.com/office/drawing/2014/main" id="{DAC68E9A-B293-B630-4CDF-B75184A3C1B3}"/>
              </a:ext>
            </a:extLst>
          </p:cNvPr>
          <p:cNvSpPr/>
          <p:nvPr/>
        </p:nvSpPr>
        <p:spPr>
          <a:xfrm>
            <a:off x="4298553" y="3718800"/>
            <a:ext cx="459057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>
                <a:latin typeface="+mj-lt"/>
              </a:rPr>
              <a:t>https://www.example.org#</a:t>
            </a:r>
            <a:r>
              <a:rPr lang="en-US" sz="2133" b="1" dirty="0">
                <a:latin typeface="+mj-lt"/>
              </a:rPr>
              <a:t>isLocatedIn</a:t>
            </a:r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965A688C-1B7D-55B0-F4F2-A1E693A86535}"/>
              </a:ext>
            </a:extLst>
          </p:cNvPr>
          <p:cNvSpPr/>
          <p:nvPr/>
        </p:nvSpPr>
        <p:spPr>
          <a:xfrm>
            <a:off x="5598162" y="5385056"/>
            <a:ext cx="1361439" cy="701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“Vertigo”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Arrow Connector 5">
            <a:extLst>
              <a:ext uri="{FF2B5EF4-FFF2-40B4-BE49-F238E27FC236}">
                <a16:creationId xmlns:a16="http://schemas.microsoft.com/office/drawing/2014/main" id="{DAB70850-0423-F582-84E4-0B6215158D5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249083" y="4844068"/>
            <a:ext cx="2349077" cy="89158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">
            <a:extLst>
              <a:ext uri="{FF2B5EF4-FFF2-40B4-BE49-F238E27FC236}">
                <a16:creationId xmlns:a16="http://schemas.microsoft.com/office/drawing/2014/main" id="{0CA03D7F-DF31-EF59-3673-250F1AAFCE87}"/>
              </a:ext>
            </a:extLst>
          </p:cNvPr>
          <p:cNvSpPr/>
          <p:nvPr/>
        </p:nvSpPr>
        <p:spPr>
          <a:xfrm>
            <a:off x="4298553" y="4926480"/>
            <a:ext cx="459057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>
                <a:latin typeface="+mj-lt"/>
              </a:rPr>
              <a:t>https://www.example.org#</a:t>
            </a:r>
            <a:r>
              <a:rPr lang="en-US" sz="2133" b="1" dirty="0">
                <a:latin typeface="+mj-lt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8018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26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3B7E1-AADC-2955-C3B1-9F615588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61018-6622-B0E6-20BF-8B8A49C8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Prefixes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AD089A6-B4C6-D0B5-BDA7-D7A75095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3965338-0D52-27E6-16DF-A8E50D2A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27</a:t>
            </a:fld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9DEA3B-84C2-1CE4-2EA2-6B34FD58C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10075335" cy="3896611"/>
          </a:xfrm>
        </p:spPr>
        <p:txBody>
          <a:bodyPr/>
          <a:lstStyle/>
          <a:p>
            <a:r>
              <a:rPr lang="en-US" dirty="0"/>
              <a:t>To make things a bit more human readable, we can replace parts of the URI by a prefix. Machines still understand that these are URIs.</a:t>
            </a:r>
          </a:p>
          <a:p>
            <a:r>
              <a:rPr lang="en-US" dirty="0">
                <a:solidFill>
                  <a:schemeClr val="tx2"/>
                </a:solidFill>
              </a:rPr>
              <a:t>https://www.tue.nl/buildings#</a:t>
            </a:r>
            <a:r>
              <a:rPr lang="en-US" dirty="0"/>
              <a:t>Vertigo &gt; </a:t>
            </a:r>
            <a:r>
              <a:rPr lang="en-US" dirty="0" err="1">
                <a:solidFill>
                  <a:schemeClr val="tx2"/>
                </a:solidFill>
              </a:rPr>
              <a:t>tue:</a:t>
            </a:r>
            <a:r>
              <a:rPr lang="en-US" dirty="0" err="1"/>
              <a:t>Vertigo</a:t>
            </a:r>
            <a:endParaRPr lang="LID4096" dirty="0"/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9C86D17C-0743-47FA-5E92-52A6C70FC9A5}"/>
              </a:ext>
            </a:extLst>
          </p:cNvPr>
          <p:cNvSpPr/>
          <p:nvPr/>
        </p:nvSpPr>
        <p:spPr>
          <a:xfrm>
            <a:off x="1011765" y="4142875"/>
            <a:ext cx="4474635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tue: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Vertigo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5C8D7A-6176-6944-CF51-2A3628F9FDA1}"/>
              </a:ext>
            </a:extLst>
          </p:cNvPr>
          <p:cNvSpPr/>
          <p:nvPr/>
        </p:nvSpPr>
        <p:spPr>
          <a:xfrm>
            <a:off x="5598161" y="3014024"/>
            <a:ext cx="5488940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cities: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Eindhoven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2A2965DE-3347-3C0D-32C9-228AC850BF05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3249083" y="3364621"/>
            <a:ext cx="2349077" cy="77825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7">
            <a:extLst>
              <a:ext uri="{FF2B5EF4-FFF2-40B4-BE49-F238E27FC236}">
                <a16:creationId xmlns:a16="http://schemas.microsoft.com/office/drawing/2014/main" id="{D237FCA4-A835-28A7-21BA-432818A4B9B4}"/>
              </a:ext>
            </a:extLst>
          </p:cNvPr>
          <p:cNvSpPr/>
          <p:nvPr/>
        </p:nvSpPr>
        <p:spPr>
          <a:xfrm>
            <a:off x="4298553" y="3718799"/>
            <a:ext cx="459057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isLocatedIn</a:t>
            </a:r>
            <a:endParaRPr lang="en-US" sz="2133" b="1" dirty="0">
              <a:latin typeface="+mj-lt"/>
            </a:endParaRPr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F4478782-818A-0424-E196-3B744CC56D4D}"/>
              </a:ext>
            </a:extLst>
          </p:cNvPr>
          <p:cNvSpPr/>
          <p:nvPr/>
        </p:nvSpPr>
        <p:spPr>
          <a:xfrm>
            <a:off x="5598161" y="5385056"/>
            <a:ext cx="5488940" cy="7011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people: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JohnDoe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Arrow Connector 5">
            <a:extLst>
              <a:ext uri="{FF2B5EF4-FFF2-40B4-BE49-F238E27FC236}">
                <a16:creationId xmlns:a16="http://schemas.microsoft.com/office/drawing/2014/main" id="{F49A1ABC-B6C2-3342-3124-6C017D3135BD}"/>
              </a:ext>
            </a:extLst>
          </p:cNvPr>
          <p:cNvCxnSpPr>
            <a:cxnSpLocks/>
            <a:stCxn id="6" idx="2"/>
            <a:endCxn id="26" idx="1"/>
          </p:cNvCxnSpPr>
          <p:nvPr/>
        </p:nvCxnSpPr>
        <p:spPr>
          <a:xfrm>
            <a:off x="3249083" y="4844068"/>
            <a:ext cx="2349077" cy="89158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">
            <a:extLst>
              <a:ext uri="{FF2B5EF4-FFF2-40B4-BE49-F238E27FC236}">
                <a16:creationId xmlns:a16="http://schemas.microsoft.com/office/drawing/2014/main" id="{F95C17D4-F021-77CF-54D7-29418D4A4B05}"/>
              </a:ext>
            </a:extLst>
          </p:cNvPr>
          <p:cNvSpPr/>
          <p:nvPr/>
        </p:nvSpPr>
        <p:spPr>
          <a:xfrm>
            <a:off x="4298553" y="4926479"/>
            <a:ext cx="459057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architect</a:t>
            </a:r>
            <a:endParaRPr lang="en-US" sz="2133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616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26" grpId="0" animBg="1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72A05-6485-B6A3-2D9E-C44815F7F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303BC-8674-4683-697D-D5571514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Syntax</a:t>
            </a:r>
            <a:br>
              <a:rPr lang="en-US" dirty="0"/>
            </a:br>
            <a:r>
              <a:rPr lang="en-US" dirty="0"/>
              <a:t>Various notation styles exist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4265AF1-1A59-E905-AE0E-B3283BC9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4F3BA40-BFFB-3FAA-D385-F086B913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28</a:t>
            </a:fld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19A941-EF57-7158-2BF2-05FA05141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10075335" cy="3896611"/>
          </a:xfrm>
        </p:spPr>
        <p:txBody>
          <a:bodyPr/>
          <a:lstStyle/>
          <a:p>
            <a:r>
              <a:rPr lang="en-US" dirty="0"/>
              <a:t>There are multiple ways to serialize data on the semantic web, such as: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Turtle (TTL, Terse RDF Triple Language)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JSON-LD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RDF-XML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As Turtle files are the easiest to read by humans, we’ll mostly use those in this course. </a:t>
            </a:r>
          </a:p>
        </p:txBody>
      </p:sp>
    </p:spTree>
    <p:extLst>
      <p:ext uri="{BB962C8B-B14F-4D97-AF65-F5344CB8AC3E}">
        <p14:creationId xmlns:p14="http://schemas.microsoft.com/office/powerpoint/2010/main" val="35576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53BCC-6585-D6D2-74D2-39C011F2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88808-8B24-C2B0-305F-8822012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RDF graph in TTL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C70CC11-0598-9F25-06C1-2E6D7228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C06E6F5-85D7-67DD-41EC-CAA72ADE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29</a:t>
            </a:fld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3F0522-0B27-42F7-372D-1C745BFB1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10075335" cy="4163311"/>
          </a:xfrm>
          <a:prstGeom prst="roundRect">
            <a:avLst>
              <a:gd name="adj" fmla="val 1674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6000" tIns="96000" rIns="96000" bIns="9600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ex:		&lt;https://www.example.org#&gt;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tue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		&lt;https://www.tue.nl/buildings#&gt;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cities:		&lt;https://www.rijksoverheid.nl/cities#&gt;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people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 		&lt;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https://www.linkedin.com/in/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tue:Vertigo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ex:name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“Vertigo”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ex:architect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people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:JohnDoe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ex:isLocatedIn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cities:Eindhoven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cities:Eindhoven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ex:name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“Eindhoven”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people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:JohnDoe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ex:name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“John Doe”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people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:hasColleague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&lt;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https://www.linkedin.com/in/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JaneDoe&gt; .</a:t>
            </a:r>
          </a:p>
        </p:txBody>
      </p:sp>
    </p:spTree>
    <p:extLst>
      <p:ext uri="{BB962C8B-B14F-4D97-AF65-F5344CB8AC3E}">
        <p14:creationId xmlns:p14="http://schemas.microsoft.com/office/powerpoint/2010/main" val="34730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E7FA3-3BA1-DA12-2B34-A46B579E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B9951AFC-E583-CB2E-A98C-F45291E6B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 b="16062"/>
          <a:stretch/>
        </p:blipFill>
        <p:spPr bwMode="auto">
          <a:xfrm>
            <a:off x="0" y="-20053"/>
            <a:ext cx="12191997" cy="61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B698228-F0B7-2CDD-0ABB-86BB50FE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B03D0FB-E3FC-22B5-8AA0-624582FA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3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B73DE0-F39B-D42C-5706-CE694EAA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41EC7242-8277-76A2-F0A4-45D81686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F1513-3D1B-7701-3656-A286F464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EBA83A-C239-8DAC-05C2-A948AC7F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be interconnected using URIs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473CFB6-B94D-8C58-552A-38A17D87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ED3921-65A8-3CA2-43A5-0A248E2B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7F3B1C76-3170-D92F-DCAC-4681AC1C66CA}"/>
              </a:ext>
            </a:extLst>
          </p:cNvPr>
          <p:cNvSpPr/>
          <p:nvPr/>
        </p:nvSpPr>
        <p:spPr>
          <a:xfrm>
            <a:off x="1011767" y="2647301"/>
            <a:ext cx="2722880" cy="7011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tue: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Vertigo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793CA8-AFD7-D5E4-30A8-7704281A2E2E}"/>
              </a:ext>
            </a:extLst>
          </p:cNvPr>
          <p:cNvSpPr/>
          <p:nvPr/>
        </p:nvSpPr>
        <p:spPr>
          <a:xfrm>
            <a:off x="8364220" y="2647301"/>
            <a:ext cx="2722880" cy="7011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cities: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Eindhoven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B47AAE63-3B36-0BF3-D9E3-41923534EE0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34647" y="2997897"/>
            <a:ext cx="462957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7">
            <a:extLst>
              <a:ext uri="{FF2B5EF4-FFF2-40B4-BE49-F238E27FC236}">
                <a16:creationId xmlns:a16="http://schemas.microsoft.com/office/drawing/2014/main" id="{386C304F-73CA-89F0-283D-14ED08D95FAF}"/>
              </a:ext>
            </a:extLst>
          </p:cNvPr>
          <p:cNvSpPr/>
          <p:nvPr/>
        </p:nvSpPr>
        <p:spPr>
          <a:xfrm>
            <a:off x="3445535" y="2543948"/>
            <a:ext cx="459057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isLocatedIn</a:t>
            </a:r>
            <a:endParaRPr lang="en-US" sz="2133" b="1" dirty="0">
              <a:latin typeface="+mj-lt"/>
            </a:endParaRPr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6819D5EE-6268-2E8D-B303-63AFEF7991B4}"/>
              </a:ext>
            </a:extLst>
          </p:cNvPr>
          <p:cNvSpPr/>
          <p:nvPr/>
        </p:nvSpPr>
        <p:spPr>
          <a:xfrm>
            <a:off x="5346703" y="3960912"/>
            <a:ext cx="2722875" cy="7011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people: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JohnDoe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Arrow Connector 5">
            <a:extLst>
              <a:ext uri="{FF2B5EF4-FFF2-40B4-BE49-F238E27FC236}">
                <a16:creationId xmlns:a16="http://schemas.microsoft.com/office/drawing/2014/main" id="{BF63A57F-6054-FB94-064C-F83588D95E90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3734647" y="4311509"/>
            <a:ext cx="1612056" cy="717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">
            <a:extLst>
              <a:ext uri="{FF2B5EF4-FFF2-40B4-BE49-F238E27FC236}">
                <a16:creationId xmlns:a16="http://schemas.microsoft.com/office/drawing/2014/main" id="{779031EA-F2E4-1A42-6E15-F026CA788E46}"/>
              </a:ext>
            </a:extLst>
          </p:cNvPr>
          <p:cNvSpPr/>
          <p:nvPr/>
        </p:nvSpPr>
        <p:spPr>
          <a:xfrm>
            <a:off x="3734643" y="3860104"/>
            <a:ext cx="161205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architect</a:t>
            </a:r>
            <a:endParaRPr lang="en-US" sz="2133" b="1" dirty="0">
              <a:latin typeface="+mj-lt"/>
            </a:endParaRPr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id="{EDA8CEC5-7988-2751-117B-94E0465FCA3A}"/>
              </a:ext>
            </a:extLst>
          </p:cNvPr>
          <p:cNvSpPr/>
          <p:nvPr/>
        </p:nvSpPr>
        <p:spPr>
          <a:xfrm>
            <a:off x="1011767" y="3968084"/>
            <a:ext cx="2722880" cy="7011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tue: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Vertigo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EAE0B645-391B-3494-2263-009C54FC3765}"/>
              </a:ext>
            </a:extLst>
          </p:cNvPr>
          <p:cNvSpPr/>
          <p:nvPr/>
        </p:nvSpPr>
        <p:spPr>
          <a:xfrm>
            <a:off x="1692487" y="1415284"/>
            <a:ext cx="1361439" cy="7011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“Vertigo”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Straight Arrow Connector 5">
            <a:extLst>
              <a:ext uri="{FF2B5EF4-FFF2-40B4-BE49-F238E27FC236}">
                <a16:creationId xmlns:a16="http://schemas.microsoft.com/office/drawing/2014/main" id="{BD3F2AE3-CDAE-25BD-913B-03CE5EF77D6B}"/>
              </a:ext>
            </a:extLst>
          </p:cNvPr>
          <p:cNvCxnSpPr>
            <a:cxnSpLocks/>
            <a:stCxn id="6" idx="0"/>
            <a:endCxn id="28" idx="2"/>
          </p:cNvCxnSpPr>
          <p:nvPr/>
        </p:nvCxnSpPr>
        <p:spPr>
          <a:xfrm flipV="1">
            <a:off x="2373207" y="2116477"/>
            <a:ext cx="0" cy="53082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7">
            <a:extLst>
              <a:ext uri="{FF2B5EF4-FFF2-40B4-BE49-F238E27FC236}">
                <a16:creationId xmlns:a16="http://schemas.microsoft.com/office/drawing/2014/main" id="{6D43CEEF-1A83-2C39-35BE-4AA81CAF82D9}"/>
              </a:ext>
            </a:extLst>
          </p:cNvPr>
          <p:cNvSpPr/>
          <p:nvPr/>
        </p:nvSpPr>
        <p:spPr>
          <a:xfrm>
            <a:off x="2373206" y="2119021"/>
            <a:ext cx="136143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name</a:t>
            </a:r>
            <a:endParaRPr lang="en-US" sz="2133" b="1" dirty="0">
              <a:latin typeface="+mj-lt"/>
            </a:endParaRPr>
          </a:p>
        </p:txBody>
      </p:sp>
      <p:sp>
        <p:nvSpPr>
          <p:cNvPr id="34" name="Oval 6">
            <a:extLst>
              <a:ext uri="{FF2B5EF4-FFF2-40B4-BE49-F238E27FC236}">
                <a16:creationId xmlns:a16="http://schemas.microsoft.com/office/drawing/2014/main" id="{15D31F1E-8344-D47C-21FF-C041AF5960BE}"/>
              </a:ext>
            </a:extLst>
          </p:cNvPr>
          <p:cNvSpPr/>
          <p:nvPr/>
        </p:nvSpPr>
        <p:spPr>
          <a:xfrm>
            <a:off x="8844070" y="1415284"/>
            <a:ext cx="1763181" cy="7011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“Eindhoven”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5" name="Straight Arrow Connector 5">
            <a:extLst>
              <a:ext uri="{FF2B5EF4-FFF2-40B4-BE49-F238E27FC236}">
                <a16:creationId xmlns:a16="http://schemas.microsoft.com/office/drawing/2014/main" id="{31D757E7-32EB-82C9-F01E-B3797E991B42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flipV="1">
            <a:off x="9725660" y="2116477"/>
            <a:ext cx="0" cy="53082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7">
            <a:extLst>
              <a:ext uri="{FF2B5EF4-FFF2-40B4-BE49-F238E27FC236}">
                <a16:creationId xmlns:a16="http://schemas.microsoft.com/office/drawing/2014/main" id="{93A8E6A9-A86B-DD88-3856-3CB9B0872338}"/>
              </a:ext>
            </a:extLst>
          </p:cNvPr>
          <p:cNvSpPr/>
          <p:nvPr/>
        </p:nvSpPr>
        <p:spPr>
          <a:xfrm>
            <a:off x="9725658" y="2119021"/>
            <a:ext cx="136143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name</a:t>
            </a:r>
            <a:endParaRPr lang="en-US" sz="2133" b="1" dirty="0">
              <a:latin typeface="+mj-lt"/>
            </a:endParaRPr>
          </a:p>
        </p:txBody>
      </p:sp>
      <p:sp>
        <p:nvSpPr>
          <p:cNvPr id="41" name="Oval 6">
            <a:extLst>
              <a:ext uri="{FF2B5EF4-FFF2-40B4-BE49-F238E27FC236}">
                <a16:creationId xmlns:a16="http://schemas.microsoft.com/office/drawing/2014/main" id="{28B19B3A-AAF2-CDD2-52B7-C569C78B1245}"/>
              </a:ext>
            </a:extLst>
          </p:cNvPr>
          <p:cNvSpPr/>
          <p:nvPr/>
        </p:nvSpPr>
        <p:spPr>
          <a:xfrm>
            <a:off x="5346703" y="5197768"/>
            <a:ext cx="2722875" cy="7011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people: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JaneDoe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2" name="Straight Arrow Connector 5">
            <a:extLst>
              <a:ext uri="{FF2B5EF4-FFF2-40B4-BE49-F238E27FC236}">
                <a16:creationId xmlns:a16="http://schemas.microsoft.com/office/drawing/2014/main" id="{2F7A012D-7797-681A-3A4E-F840FCEFD135}"/>
              </a:ext>
            </a:extLst>
          </p:cNvPr>
          <p:cNvCxnSpPr>
            <a:cxnSpLocks/>
            <a:stCxn id="26" idx="2"/>
            <a:endCxn id="41" idx="0"/>
          </p:cNvCxnSpPr>
          <p:nvPr/>
        </p:nvCxnSpPr>
        <p:spPr>
          <a:xfrm>
            <a:off x="6708140" y="4662104"/>
            <a:ext cx="0" cy="5356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DDCAC6E6-BBA6-E5B6-8DC6-E9852482743D}"/>
              </a:ext>
            </a:extLst>
          </p:cNvPr>
          <p:cNvSpPr/>
          <p:nvPr/>
        </p:nvSpPr>
        <p:spPr>
          <a:xfrm>
            <a:off x="6708140" y="4650244"/>
            <a:ext cx="272288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people:</a:t>
            </a:r>
            <a:r>
              <a:rPr lang="en-US" sz="2133" b="1" dirty="0" err="1">
                <a:latin typeface="+mj-lt"/>
              </a:rPr>
              <a:t>hasColleague</a:t>
            </a:r>
            <a:endParaRPr lang="en-US" sz="2133" b="1" dirty="0">
              <a:latin typeface="+mj-lt"/>
            </a:endParaRP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7B323087-CD15-2346-1D23-146DD8362D4F}"/>
              </a:ext>
            </a:extLst>
          </p:cNvPr>
          <p:cNvSpPr/>
          <p:nvPr/>
        </p:nvSpPr>
        <p:spPr>
          <a:xfrm>
            <a:off x="9323919" y="3954981"/>
            <a:ext cx="1763181" cy="7011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“John Doe”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1" name="Straight Arrow Connector 5">
            <a:extLst>
              <a:ext uri="{FF2B5EF4-FFF2-40B4-BE49-F238E27FC236}">
                <a16:creationId xmlns:a16="http://schemas.microsoft.com/office/drawing/2014/main" id="{53C9851F-3D77-E8D6-A53E-9FB43DBB7C8C}"/>
              </a:ext>
            </a:extLst>
          </p:cNvPr>
          <p:cNvCxnSpPr>
            <a:cxnSpLocks/>
            <a:stCxn id="26" idx="3"/>
            <a:endCxn id="50" idx="1"/>
          </p:cNvCxnSpPr>
          <p:nvPr/>
        </p:nvCxnSpPr>
        <p:spPr>
          <a:xfrm flipV="1">
            <a:off x="8069578" y="4305577"/>
            <a:ext cx="1254341" cy="593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7">
            <a:extLst>
              <a:ext uri="{FF2B5EF4-FFF2-40B4-BE49-F238E27FC236}">
                <a16:creationId xmlns:a16="http://schemas.microsoft.com/office/drawing/2014/main" id="{0B9AFA29-D9E9-8784-BE37-0C454559199D}"/>
              </a:ext>
            </a:extLst>
          </p:cNvPr>
          <p:cNvSpPr/>
          <p:nvPr/>
        </p:nvSpPr>
        <p:spPr>
          <a:xfrm>
            <a:off x="8016030" y="3858469"/>
            <a:ext cx="136143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name</a:t>
            </a:r>
            <a:endParaRPr lang="en-US" sz="2133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452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26" grpId="0" animBg="1"/>
      <p:bldP spid="30" grpId="0"/>
      <p:bldP spid="23" grpId="0" animBg="1"/>
      <p:bldP spid="28" grpId="0" animBg="1"/>
      <p:bldP spid="31" grpId="0"/>
      <p:bldP spid="34" grpId="0" animBg="1"/>
      <p:bldP spid="36" grpId="0"/>
      <p:bldP spid="41" grpId="0" animBg="1"/>
      <p:bldP spid="43" grpId="0"/>
      <p:bldP spid="50" grpId="0" animBg="1"/>
      <p:bldP spid="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7B43-6B30-D1FF-8FA3-326E224A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83787-2F72-8CC3-2E4E-B5C2A516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be interconnected using URIs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B888355-A8A7-7DC8-CCC1-80C2EFD5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48B5AA9-30B0-E803-545C-DF2630E2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4F149549-8DC5-E8BB-6CDA-5EB25D2F5D10}"/>
              </a:ext>
            </a:extLst>
          </p:cNvPr>
          <p:cNvSpPr/>
          <p:nvPr/>
        </p:nvSpPr>
        <p:spPr>
          <a:xfrm>
            <a:off x="1011767" y="3301756"/>
            <a:ext cx="2722880" cy="7011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tue: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Vertigo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38AF16-1DBB-814B-14CD-5315C86A63FF}"/>
              </a:ext>
            </a:extLst>
          </p:cNvPr>
          <p:cNvSpPr/>
          <p:nvPr/>
        </p:nvSpPr>
        <p:spPr>
          <a:xfrm>
            <a:off x="8364220" y="2647301"/>
            <a:ext cx="2722880" cy="7011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cities: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Eindhoven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7A3F1576-4F04-C5CB-3F67-A8A166A4D91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734647" y="2997898"/>
            <a:ext cx="4629573" cy="65445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7">
            <a:extLst>
              <a:ext uri="{FF2B5EF4-FFF2-40B4-BE49-F238E27FC236}">
                <a16:creationId xmlns:a16="http://schemas.microsoft.com/office/drawing/2014/main" id="{A16B7A29-AE6B-0A48-24F8-F3CB5D46F10C}"/>
              </a:ext>
            </a:extLst>
          </p:cNvPr>
          <p:cNvSpPr/>
          <p:nvPr/>
        </p:nvSpPr>
        <p:spPr>
          <a:xfrm>
            <a:off x="3445535" y="2543948"/>
            <a:ext cx="459057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isLocatedIn</a:t>
            </a:r>
            <a:endParaRPr lang="en-US" sz="2133" b="1" dirty="0">
              <a:latin typeface="+mj-lt"/>
            </a:endParaRPr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ABE31143-93C6-FABE-1C63-45E0F15E7094}"/>
              </a:ext>
            </a:extLst>
          </p:cNvPr>
          <p:cNvSpPr/>
          <p:nvPr/>
        </p:nvSpPr>
        <p:spPr>
          <a:xfrm>
            <a:off x="5346703" y="3960912"/>
            <a:ext cx="2722875" cy="7011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people: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JohnDoe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Arrow Connector 5">
            <a:extLst>
              <a:ext uri="{FF2B5EF4-FFF2-40B4-BE49-F238E27FC236}">
                <a16:creationId xmlns:a16="http://schemas.microsoft.com/office/drawing/2014/main" id="{99C1C547-2E37-9A3F-646E-0393AA1A6249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3734647" y="3652100"/>
            <a:ext cx="1612056" cy="6594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">
            <a:extLst>
              <a:ext uri="{FF2B5EF4-FFF2-40B4-BE49-F238E27FC236}">
                <a16:creationId xmlns:a16="http://schemas.microsoft.com/office/drawing/2014/main" id="{A987B4F3-31C5-DA11-B1E7-D88C88023C33}"/>
              </a:ext>
            </a:extLst>
          </p:cNvPr>
          <p:cNvSpPr/>
          <p:nvPr/>
        </p:nvSpPr>
        <p:spPr>
          <a:xfrm>
            <a:off x="3734643" y="3860104"/>
            <a:ext cx="161205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architect</a:t>
            </a:r>
            <a:endParaRPr lang="en-US" sz="2133" b="1" dirty="0">
              <a:latin typeface="+mj-lt"/>
            </a:endParaRPr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id="{BE7A1A96-2E41-3A59-2413-39BA6A88C29B}"/>
              </a:ext>
            </a:extLst>
          </p:cNvPr>
          <p:cNvSpPr/>
          <p:nvPr/>
        </p:nvSpPr>
        <p:spPr>
          <a:xfrm>
            <a:off x="1011767" y="3301504"/>
            <a:ext cx="2722880" cy="7011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tue: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Vertigo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969D9170-E04F-15C9-A235-50B1F435F635}"/>
              </a:ext>
            </a:extLst>
          </p:cNvPr>
          <p:cNvSpPr/>
          <p:nvPr/>
        </p:nvSpPr>
        <p:spPr>
          <a:xfrm>
            <a:off x="1692487" y="1415284"/>
            <a:ext cx="1361439" cy="7011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“Vertigo”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Straight Arrow Connector 5">
            <a:extLst>
              <a:ext uri="{FF2B5EF4-FFF2-40B4-BE49-F238E27FC236}">
                <a16:creationId xmlns:a16="http://schemas.microsoft.com/office/drawing/2014/main" id="{7448F881-0DAC-C83B-9689-FC3142D4A412}"/>
              </a:ext>
            </a:extLst>
          </p:cNvPr>
          <p:cNvCxnSpPr>
            <a:cxnSpLocks/>
            <a:stCxn id="6" idx="0"/>
            <a:endCxn id="28" idx="2"/>
          </p:cNvCxnSpPr>
          <p:nvPr/>
        </p:nvCxnSpPr>
        <p:spPr>
          <a:xfrm flipV="1">
            <a:off x="2373207" y="2116476"/>
            <a:ext cx="0" cy="118528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7">
            <a:extLst>
              <a:ext uri="{FF2B5EF4-FFF2-40B4-BE49-F238E27FC236}">
                <a16:creationId xmlns:a16="http://schemas.microsoft.com/office/drawing/2014/main" id="{510B86DE-5917-911F-78EB-20211F104E67}"/>
              </a:ext>
            </a:extLst>
          </p:cNvPr>
          <p:cNvSpPr/>
          <p:nvPr/>
        </p:nvSpPr>
        <p:spPr>
          <a:xfrm>
            <a:off x="2373206" y="2119021"/>
            <a:ext cx="136143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name</a:t>
            </a:r>
            <a:endParaRPr lang="en-US" sz="2133" b="1" dirty="0">
              <a:latin typeface="+mj-lt"/>
            </a:endParaRPr>
          </a:p>
        </p:txBody>
      </p:sp>
      <p:sp>
        <p:nvSpPr>
          <p:cNvPr id="34" name="Oval 6">
            <a:extLst>
              <a:ext uri="{FF2B5EF4-FFF2-40B4-BE49-F238E27FC236}">
                <a16:creationId xmlns:a16="http://schemas.microsoft.com/office/drawing/2014/main" id="{0CDC74E9-203F-9E05-2417-2B88C6A94B81}"/>
              </a:ext>
            </a:extLst>
          </p:cNvPr>
          <p:cNvSpPr/>
          <p:nvPr/>
        </p:nvSpPr>
        <p:spPr>
          <a:xfrm>
            <a:off x="8844070" y="1415284"/>
            <a:ext cx="1763181" cy="7011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“Eindhoven”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5" name="Straight Arrow Connector 5">
            <a:extLst>
              <a:ext uri="{FF2B5EF4-FFF2-40B4-BE49-F238E27FC236}">
                <a16:creationId xmlns:a16="http://schemas.microsoft.com/office/drawing/2014/main" id="{273BCA21-FF0D-5B08-00E0-939528C9EF6D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flipV="1">
            <a:off x="9725660" y="2116477"/>
            <a:ext cx="0" cy="53082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7">
            <a:extLst>
              <a:ext uri="{FF2B5EF4-FFF2-40B4-BE49-F238E27FC236}">
                <a16:creationId xmlns:a16="http://schemas.microsoft.com/office/drawing/2014/main" id="{E54B710B-BF28-8512-4896-10D65ECAB5AC}"/>
              </a:ext>
            </a:extLst>
          </p:cNvPr>
          <p:cNvSpPr/>
          <p:nvPr/>
        </p:nvSpPr>
        <p:spPr>
          <a:xfrm>
            <a:off x="9725658" y="2119021"/>
            <a:ext cx="136143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name</a:t>
            </a:r>
            <a:endParaRPr lang="en-US" sz="2133" b="1" dirty="0">
              <a:latin typeface="+mj-lt"/>
            </a:endParaRPr>
          </a:p>
        </p:txBody>
      </p:sp>
      <p:sp>
        <p:nvSpPr>
          <p:cNvPr id="41" name="Oval 6">
            <a:extLst>
              <a:ext uri="{FF2B5EF4-FFF2-40B4-BE49-F238E27FC236}">
                <a16:creationId xmlns:a16="http://schemas.microsoft.com/office/drawing/2014/main" id="{828B8512-2582-825E-F5F5-441A87278CFF}"/>
              </a:ext>
            </a:extLst>
          </p:cNvPr>
          <p:cNvSpPr/>
          <p:nvPr/>
        </p:nvSpPr>
        <p:spPr>
          <a:xfrm>
            <a:off x="5346703" y="5197768"/>
            <a:ext cx="2722875" cy="7011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people: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JaneDoe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2" name="Straight Arrow Connector 5">
            <a:extLst>
              <a:ext uri="{FF2B5EF4-FFF2-40B4-BE49-F238E27FC236}">
                <a16:creationId xmlns:a16="http://schemas.microsoft.com/office/drawing/2014/main" id="{1C3E173A-A35E-7A1E-1821-38B84C71D4F8}"/>
              </a:ext>
            </a:extLst>
          </p:cNvPr>
          <p:cNvCxnSpPr>
            <a:cxnSpLocks/>
            <a:stCxn id="26" idx="2"/>
            <a:endCxn id="41" idx="0"/>
          </p:cNvCxnSpPr>
          <p:nvPr/>
        </p:nvCxnSpPr>
        <p:spPr>
          <a:xfrm>
            <a:off x="6708140" y="4662104"/>
            <a:ext cx="0" cy="5356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8CA3CC-6A12-EF7D-18E7-E79E1A68F48B}"/>
              </a:ext>
            </a:extLst>
          </p:cNvPr>
          <p:cNvSpPr/>
          <p:nvPr/>
        </p:nvSpPr>
        <p:spPr>
          <a:xfrm>
            <a:off x="6708140" y="4650244"/>
            <a:ext cx="272288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people:</a:t>
            </a:r>
            <a:r>
              <a:rPr lang="en-US" sz="2133" b="1" dirty="0" err="1">
                <a:latin typeface="+mj-lt"/>
              </a:rPr>
              <a:t>hasColleague</a:t>
            </a:r>
            <a:endParaRPr lang="en-US" sz="2133" b="1" dirty="0">
              <a:latin typeface="+mj-lt"/>
            </a:endParaRP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E73BF7D2-C447-528B-FA4B-D050956558DE}"/>
              </a:ext>
            </a:extLst>
          </p:cNvPr>
          <p:cNvSpPr/>
          <p:nvPr/>
        </p:nvSpPr>
        <p:spPr>
          <a:xfrm>
            <a:off x="9323919" y="3954981"/>
            <a:ext cx="1763181" cy="7011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+mj-lt"/>
              </a:rPr>
              <a:t>“John Doe”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1" name="Straight Arrow Connector 5">
            <a:extLst>
              <a:ext uri="{FF2B5EF4-FFF2-40B4-BE49-F238E27FC236}">
                <a16:creationId xmlns:a16="http://schemas.microsoft.com/office/drawing/2014/main" id="{977E9A59-9A5E-350A-646B-29AD2FD38ABF}"/>
              </a:ext>
            </a:extLst>
          </p:cNvPr>
          <p:cNvCxnSpPr>
            <a:cxnSpLocks/>
            <a:stCxn id="26" idx="3"/>
            <a:endCxn id="50" idx="1"/>
          </p:cNvCxnSpPr>
          <p:nvPr/>
        </p:nvCxnSpPr>
        <p:spPr>
          <a:xfrm flipV="1">
            <a:off x="8069578" y="4305577"/>
            <a:ext cx="1254341" cy="593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7">
            <a:extLst>
              <a:ext uri="{FF2B5EF4-FFF2-40B4-BE49-F238E27FC236}">
                <a16:creationId xmlns:a16="http://schemas.microsoft.com/office/drawing/2014/main" id="{4100137B-CE0B-26ED-A077-AB86365D2BB3}"/>
              </a:ext>
            </a:extLst>
          </p:cNvPr>
          <p:cNvSpPr/>
          <p:nvPr/>
        </p:nvSpPr>
        <p:spPr>
          <a:xfrm>
            <a:off x="8016030" y="3858469"/>
            <a:ext cx="136143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>
                <a:latin typeface="+mj-lt"/>
              </a:rPr>
              <a:t>ex:</a:t>
            </a:r>
            <a:r>
              <a:rPr lang="en-US" sz="2133" b="1" dirty="0" err="1">
                <a:latin typeface="+mj-lt"/>
              </a:rPr>
              <a:t>name</a:t>
            </a:r>
            <a:endParaRPr lang="en-US" sz="2133" b="1" dirty="0">
              <a:latin typeface="+mj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EAD5C6-3580-05C4-C100-7775CCE8D8CE}"/>
              </a:ext>
            </a:extLst>
          </p:cNvPr>
          <p:cNvSpPr/>
          <p:nvPr/>
        </p:nvSpPr>
        <p:spPr>
          <a:xfrm>
            <a:off x="1011763" y="3301561"/>
            <a:ext cx="2722880" cy="701192"/>
          </a:xfrm>
          <a:prstGeom prst="round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bg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 err="1">
                <a:solidFill>
                  <a:schemeClr val="bg1"/>
                </a:solidFill>
                <a:latin typeface="+mj-lt"/>
              </a:rPr>
              <a:t>tue:</a:t>
            </a:r>
            <a:r>
              <a:rPr lang="en-US" sz="2133" b="1" dirty="0" err="1">
                <a:solidFill>
                  <a:schemeClr val="bg1"/>
                </a:solidFill>
                <a:latin typeface="+mj-lt"/>
              </a:rPr>
              <a:t>Vertigo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00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D5AE0-8346-09C4-82F2-A973F365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878B4B9-F7B3-D6FA-DA3B-40AF0FF1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B98B5F-509C-BC24-A9A3-7AA1E21F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32</a:t>
            </a:fld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65756A-850D-CFAF-25AF-04867595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3" y="3120288"/>
            <a:ext cx="10075335" cy="2874435"/>
          </a:xfrm>
          <a:prstGeom prst="roundRect">
            <a:avLst>
              <a:gd name="adj" fmla="val 1674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6000" tIns="96000" rIns="96000" bIns="96000" rtlCol="0">
            <a:noAutofit/>
          </a:bodyPr>
          <a:lstStyle/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@prefix ex:		&lt;https://www.example.org#&gt;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tue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:		&lt;</a:t>
            </a:r>
            <a:r>
              <a:rPr lang="en-US" sz="1467" dirty="0">
                <a:solidFill>
                  <a:schemeClr val="accent6"/>
                </a:solidFill>
                <a:latin typeface="Consolas" panose="020B0609020204030204" pitchFamily="49" charset="0"/>
              </a:rPr>
              <a:t>https://www.tue.nl/buildings#&gt;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@prefix people: 		&lt;https://www.linkedin.com/in/&gt;</a:t>
            </a:r>
          </a:p>
          <a:p>
            <a:endParaRPr lang="en-US" sz="1467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67" dirty="0" err="1">
                <a:solidFill>
                  <a:schemeClr val="accent6"/>
                </a:solidFill>
                <a:latin typeface="Consolas" panose="020B0609020204030204" pitchFamily="49" charset="0"/>
              </a:rPr>
              <a:t>tue:Vertigo</a:t>
            </a:r>
            <a:r>
              <a:rPr lang="en-US" sz="1467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ex:architect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people:JohnDoe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</a:p>
          <a:p>
            <a:endParaRPr lang="en-US" sz="1467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people:JohnDoe</a:t>
            </a:r>
            <a:endParaRPr lang="en-US" sz="1467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ex:name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		“John Doe” ;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people:hasColleague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&lt;https://www.linkedin.com/in/JaneDoe&gt; .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D655803-67AA-10E4-84E9-E067BC23F6D5}"/>
              </a:ext>
            </a:extLst>
          </p:cNvPr>
          <p:cNvSpPr txBox="1">
            <a:spLocks/>
          </p:cNvSpPr>
          <p:nvPr/>
        </p:nvSpPr>
        <p:spPr>
          <a:xfrm>
            <a:off x="1011765" y="368812"/>
            <a:ext cx="10075335" cy="2655001"/>
          </a:xfrm>
          <a:prstGeom prst="roundRect">
            <a:avLst>
              <a:gd name="adj" fmla="val 1674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@prefix ex:		&lt;https://www.example.org#&gt;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tue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:		&lt;</a:t>
            </a:r>
            <a:r>
              <a:rPr lang="en-US" sz="1467" dirty="0">
                <a:solidFill>
                  <a:schemeClr val="accent6"/>
                </a:solidFill>
                <a:latin typeface="Consolas" panose="020B0609020204030204" pitchFamily="49" charset="0"/>
              </a:rPr>
              <a:t>https://www.tue.nl/buildings#&gt;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@prefix cities:		&lt;https://www.rijksoverheid.nl/cities#&gt;</a:t>
            </a:r>
          </a:p>
          <a:p>
            <a:endParaRPr lang="en-US" sz="1467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67" dirty="0" err="1">
                <a:solidFill>
                  <a:schemeClr val="accent6"/>
                </a:solidFill>
                <a:latin typeface="Consolas" panose="020B0609020204030204" pitchFamily="49" charset="0"/>
              </a:rPr>
              <a:t>tue:Vertigo</a:t>
            </a:r>
            <a:r>
              <a:rPr lang="en-US" sz="1467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ex:name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		“Vertigo” ;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ex:isLocatedIn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cities:Eindhoven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</a:p>
          <a:p>
            <a:endParaRPr lang="en-US" sz="1467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cities:Eindhoven</a:t>
            </a:r>
            <a:endParaRPr lang="en-US" sz="1467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ex:name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			“Eindhoven” .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31B7D9BF-E9EF-24F1-B3B3-37DA71F5AC7F}"/>
              </a:ext>
            </a:extLst>
          </p:cNvPr>
          <p:cNvSpPr txBox="1">
            <a:spLocks/>
          </p:cNvSpPr>
          <p:nvPr/>
        </p:nvSpPr>
        <p:spPr>
          <a:xfrm>
            <a:off x="10875433" y="368812"/>
            <a:ext cx="211664" cy="2655001"/>
          </a:xfrm>
          <a:prstGeom prst="roundRect">
            <a:avLst>
              <a:gd name="adj" fmla="val 18724"/>
            </a:avLst>
          </a:prstGeom>
          <a:solidFill>
            <a:schemeClr val="bg2"/>
          </a:solidFill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C05B3C55-202E-FF2C-4DB3-EE8BCD9D1AF5}"/>
              </a:ext>
            </a:extLst>
          </p:cNvPr>
          <p:cNvSpPr txBox="1">
            <a:spLocks/>
          </p:cNvSpPr>
          <p:nvPr/>
        </p:nvSpPr>
        <p:spPr>
          <a:xfrm>
            <a:off x="10875433" y="3120288"/>
            <a:ext cx="211664" cy="2874435"/>
          </a:xfrm>
          <a:prstGeom prst="roundRect">
            <a:avLst>
              <a:gd name="adj" fmla="val 18724"/>
            </a:avLst>
          </a:prstGeom>
          <a:solidFill>
            <a:schemeClr val="tx2"/>
          </a:solidFill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1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C88F4-6B78-486B-B71E-89047D20A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A66BE-AED8-F6AD-DD88-D2CE9FA5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Building Data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E6837-5A8C-3F56-76A0-7D23F3248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028F2DF-DD3B-814C-ACB2-2075E170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B3C3601-9999-BB5B-E3E2-B30ECE90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C2096-CE9E-1D0A-63D4-FD979BD7C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 is now possible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CCE420-7ABE-D7CB-FEED-76938BCE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255F78-2C8F-998B-62C7-2694CD3D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34</a:t>
            </a:fld>
            <a:endParaRPr lang="en-GB" dirty="0"/>
          </a:p>
        </p:txBody>
      </p:sp>
      <p:pic>
        <p:nvPicPr>
          <p:cNvPr id="15" name="Graphic 14" descr="Database met effen opvulling">
            <a:extLst>
              <a:ext uri="{FF2B5EF4-FFF2-40B4-BE49-F238E27FC236}">
                <a16:creationId xmlns:a16="http://schemas.microsoft.com/office/drawing/2014/main" id="{0DF82DB4-1305-899B-D2E7-42CC0E56C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399" y="1410332"/>
            <a:ext cx="1219200" cy="1219200"/>
          </a:xfrm>
          <a:prstGeom prst="rect">
            <a:avLst/>
          </a:prstGeom>
        </p:spPr>
      </p:pic>
      <p:pic>
        <p:nvPicPr>
          <p:cNvPr id="16" name="Graphic 15" descr="Database met effen opvulling">
            <a:extLst>
              <a:ext uri="{FF2B5EF4-FFF2-40B4-BE49-F238E27FC236}">
                <a16:creationId xmlns:a16="http://schemas.microsoft.com/office/drawing/2014/main" id="{94C0BC13-F761-B42B-ADC5-BE596B3F8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403" y="1410332"/>
            <a:ext cx="1219200" cy="1219200"/>
          </a:xfrm>
          <a:prstGeom prst="rect">
            <a:avLst/>
          </a:prstGeom>
        </p:spPr>
      </p:pic>
      <p:cxnSp>
        <p:nvCxnSpPr>
          <p:cNvPr id="17" name="Straight Arrow Connector 5">
            <a:extLst>
              <a:ext uri="{FF2B5EF4-FFF2-40B4-BE49-F238E27FC236}">
                <a16:creationId xmlns:a16="http://schemas.microsoft.com/office/drawing/2014/main" id="{E8E74BB8-541F-BA07-AEFE-16AF6684B513}"/>
              </a:ext>
            </a:extLst>
          </p:cNvPr>
          <p:cNvCxnSpPr>
            <a:cxnSpLocks/>
          </p:cNvCxnSpPr>
          <p:nvPr/>
        </p:nvCxnSpPr>
        <p:spPr>
          <a:xfrm>
            <a:off x="5130803" y="1740288"/>
            <a:ext cx="204470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5">
            <a:extLst>
              <a:ext uri="{FF2B5EF4-FFF2-40B4-BE49-F238E27FC236}">
                <a16:creationId xmlns:a16="http://schemas.microsoft.com/office/drawing/2014/main" id="{78AB816E-C572-A091-0F7A-B597DC8C29FF}"/>
              </a:ext>
            </a:extLst>
          </p:cNvPr>
          <p:cNvCxnSpPr>
            <a:cxnSpLocks/>
          </p:cNvCxnSpPr>
          <p:nvPr/>
        </p:nvCxnSpPr>
        <p:spPr>
          <a:xfrm flipH="1">
            <a:off x="5130803" y="2197488"/>
            <a:ext cx="204470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87C627D9-EF46-D3B3-7C74-50331FA28E77}"/>
              </a:ext>
            </a:extLst>
          </p:cNvPr>
          <p:cNvSpPr txBox="1"/>
          <p:nvPr/>
        </p:nvSpPr>
        <p:spPr>
          <a:xfrm>
            <a:off x="3640665" y="2508645"/>
            <a:ext cx="18626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MyBuilding.ttl</a:t>
            </a:r>
            <a:endParaRPr lang="LID4096" sz="2400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4CB6231-A162-BD7D-A957-0FB3A1A76850}"/>
              </a:ext>
            </a:extLst>
          </p:cNvPr>
          <p:cNvSpPr txBox="1"/>
          <p:nvPr/>
        </p:nvSpPr>
        <p:spPr>
          <a:xfrm>
            <a:off x="6688669" y="2511612"/>
            <a:ext cx="1862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MyCity.ttl</a:t>
            </a:r>
            <a:endParaRPr lang="LID4096" sz="2400" dirty="0"/>
          </a:p>
        </p:txBody>
      </p:sp>
      <p:pic>
        <p:nvPicPr>
          <p:cNvPr id="26" name="Graphic 25" descr="Database met effen opvulling">
            <a:extLst>
              <a:ext uri="{FF2B5EF4-FFF2-40B4-BE49-F238E27FC236}">
                <a16:creationId xmlns:a16="http://schemas.microsoft.com/office/drawing/2014/main" id="{2180E5A9-B472-64F8-D767-2131D214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399" y="2908753"/>
            <a:ext cx="1219200" cy="1219200"/>
          </a:xfrm>
          <a:prstGeom prst="rect">
            <a:avLst/>
          </a:prstGeom>
        </p:spPr>
      </p:pic>
      <p:pic>
        <p:nvPicPr>
          <p:cNvPr id="27" name="Graphic 26" descr="Database met effen opvulling">
            <a:extLst>
              <a:ext uri="{FF2B5EF4-FFF2-40B4-BE49-F238E27FC236}">
                <a16:creationId xmlns:a16="http://schemas.microsoft.com/office/drawing/2014/main" id="{5766DDD9-7349-85D9-930B-3835BF7DF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403" y="2908753"/>
            <a:ext cx="1219200" cy="1219200"/>
          </a:xfrm>
          <a:prstGeom prst="rect">
            <a:avLst/>
          </a:prstGeom>
        </p:spPr>
      </p:pic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id="{80C293DD-CE90-A6EA-C129-11AC721FD520}"/>
              </a:ext>
            </a:extLst>
          </p:cNvPr>
          <p:cNvCxnSpPr>
            <a:cxnSpLocks/>
          </p:cNvCxnSpPr>
          <p:nvPr/>
        </p:nvCxnSpPr>
        <p:spPr>
          <a:xfrm>
            <a:off x="5130803" y="3238709"/>
            <a:ext cx="204470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5">
            <a:extLst>
              <a:ext uri="{FF2B5EF4-FFF2-40B4-BE49-F238E27FC236}">
                <a16:creationId xmlns:a16="http://schemas.microsoft.com/office/drawing/2014/main" id="{320B263E-359F-D2E6-F242-F84E58F40133}"/>
              </a:ext>
            </a:extLst>
          </p:cNvPr>
          <p:cNvCxnSpPr>
            <a:cxnSpLocks/>
          </p:cNvCxnSpPr>
          <p:nvPr/>
        </p:nvCxnSpPr>
        <p:spPr>
          <a:xfrm flipH="1">
            <a:off x="5130803" y="3695909"/>
            <a:ext cx="204470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vak 29">
            <a:extLst>
              <a:ext uri="{FF2B5EF4-FFF2-40B4-BE49-F238E27FC236}">
                <a16:creationId xmlns:a16="http://schemas.microsoft.com/office/drawing/2014/main" id="{53006FE4-568D-F41C-AAD2-05614433EFE5}"/>
              </a:ext>
            </a:extLst>
          </p:cNvPr>
          <p:cNvSpPr txBox="1"/>
          <p:nvPr/>
        </p:nvSpPr>
        <p:spPr>
          <a:xfrm>
            <a:off x="3164911" y="4007066"/>
            <a:ext cx="28141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ArchitecturalDesign.ttl</a:t>
            </a:r>
            <a:endParaRPr lang="LID4096" sz="2400" dirty="0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D451B191-E528-2318-6F66-550BA3E5B51D}"/>
              </a:ext>
            </a:extLst>
          </p:cNvPr>
          <p:cNvSpPr txBox="1"/>
          <p:nvPr/>
        </p:nvSpPr>
        <p:spPr>
          <a:xfrm>
            <a:off x="6377205" y="4010033"/>
            <a:ext cx="24855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StructuralDesign.ttl</a:t>
            </a:r>
            <a:endParaRPr lang="LID4096" sz="2400" dirty="0"/>
          </a:p>
        </p:txBody>
      </p:sp>
      <p:pic>
        <p:nvPicPr>
          <p:cNvPr id="44" name="Graphic 43" descr="Database met effen opvulling">
            <a:extLst>
              <a:ext uri="{FF2B5EF4-FFF2-40B4-BE49-F238E27FC236}">
                <a16:creationId xmlns:a16="http://schemas.microsoft.com/office/drawing/2014/main" id="{1D393938-53EE-5389-5114-8C1B1359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399" y="4407175"/>
            <a:ext cx="1219200" cy="1219200"/>
          </a:xfrm>
          <a:prstGeom prst="rect">
            <a:avLst/>
          </a:prstGeom>
        </p:spPr>
      </p:pic>
      <p:pic>
        <p:nvPicPr>
          <p:cNvPr id="45" name="Graphic 44" descr="Database met effen opvulling">
            <a:extLst>
              <a:ext uri="{FF2B5EF4-FFF2-40B4-BE49-F238E27FC236}">
                <a16:creationId xmlns:a16="http://schemas.microsoft.com/office/drawing/2014/main" id="{FDDE06AA-9CBA-5B92-DD9F-635725F17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403" y="4407175"/>
            <a:ext cx="1219200" cy="1219200"/>
          </a:xfrm>
          <a:prstGeom prst="rect">
            <a:avLst/>
          </a:prstGeom>
        </p:spPr>
      </p:pic>
      <p:cxnSp>
        <p:nvCxnSpPr>
          <p:cNvPr id="46" name="Straight Arrow Connector 5">
            <a:extLst>
              <a:ext uri="{FF2B5EF4-FFF2-40B4-BE49-F238E27FC236}">
                <a16:creationId xmlns:a16="http://schemas.microsoft.com/office/drawing/2014/main" id="{EAF1E7EC-2F12-AFC1-4B89-C1516B600488}"/>
              </a:ext>
            </a:extLst>
          </p:cNvPr>
          <p:cNvCxnSpPr>
            <a:cxnSpLocks/>
          </p:cNvCxnSpPr>
          <p:nvPr/>
        </p:nvCxnSpPr>
        <p:spPr>
          <a:xfrm>
            <a:off x="5130803" y="4737131"/>
            <a:ext cx="204470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5">
            <a:extLst>
              <a:ext uri="{FF2B5EF4-FFF2-40B4-BE49-F238E27FC236}">
                <a16:creationId xmlns:a16="http://schemas.microsoft.com/office/drawing/2014/main" id="{1034CB48-1ADB-22BF-DB0A-B98196022BE4}"/>
              </a:ext>
            </a:extLst>
          </p:cNvPr>
          <p:cNvCxnSpPr>
            <a:cxnSpLocks/>
          </p:cNvCxnSpPr>
          <p:nvPr/>
        </p:nvCxnSpPr>
        <p:spPr>
          <a:xfrm flipH="1">
            <a:off x="5130803" y="5194331"/>
            <a:ext cx="204470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B365118E-9845-580C-D983-581F8C2D2733}"/>
              </a:ext>
            </a:extLst>
          </p:cNvPr>
          <p:cNvSpPr txBox="1"/>
          <p:nvPr/>
        </p:nvSpPr>
        <p:spPr>
          <a:xfrm>
            <a:off x="3164911" y="5505488"/>
            <a:ext cx="2814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BIM.ttl</a:t>
            </a:r>
            <a:endParaRPr lang="LID4096" sz="24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5091F993-4EA0-32ED-C4C7-BE73E8B380D4}"/>
              </a:ext>
            </a:extLst>
          </p:cNvPr>
          <p:cNvSpPr txBox="1"/>
          <p:nvPr/>
        </p:nvSpPr>
        <p:spPr>
          <a:xfrm>
            <a:off x="6207873" y="5508454"/>
            <a:ext cx="2814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SensorData.ttl</a:t>
            </a:r>
            <a:endParaRPr lang="LID4096" sz="2400" dirty="0"/>
          </a:p>
        </p:txBody>
      </p:sp>
      <p:cxnSp>
        <p:nvCxnSpPr>
          <p:cNvPr id="50" name="Straight Arrow Connector 5">
            <a:extLst>
              <a:ext uri="{FF2B5EF4-FFF2-40B4-BE49-F238E27FC236}">
                <a16:creationId xmlns:a16="http://schemas.microsoft.com/office/drawing/2014/main" id="{85D65228-C232-9C15-8C0D-52A74B70A34E}"/>
              </a:ext>
            </a:extLst>
          </p:cNvPr>
          <p:cNvCxnSpPr>
            <a:cxnSpLocks/>
          </p:cNvCxnSpPr>
          <p:nvPr/>
        </p:nvCxnSpPr>
        <p:spPr>
          <a:xfrm>
            <a:off x="5181599" y="2301344"/>
            <a:ext cx="1993907" cy="8636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">
            <a:extLst>
              <a:ext uri="{FF2B5EF4-FFF2-40B4-BE49-F238E27FC236}">
                <a16:creationId xmlns:a16="http://schemas.microsoft.com/office/drawing/2014/main" id="{71773FFA-EDB7-235D-B495-5BBD4FC99BFD}"/>
              </a:ext>
            </a:extLst>
          </p:cNvPr>
          <p:cNvCxnSpPr>
            <a:cxnSpLocks/>
          </p:cNvCxnSpPr>
          <p:nvPr/>
        </p:nvCxnSpPr>
        <p:spPr>
          <a:xfrm flipV="1">
            <a:off x="5130803" y="3770739"/>
            <a:ext cx="2044703" cy="88254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jdelijke aanduiding voor inhoud 2">
            <a:extLst>
              <a:ext uri="{FF2B5EF4-FFF2-40B4-BE49-F238E27FC236}">
                <a16:creationId xmlns:a16="http://schemas.microsoft.com/office/drawing/2014/main" id="{1891DD97-34DA-AB84-6BE0-9FD187A8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90"/>
            <a:ext cx="10075335" cy="761503"/>
          </a:xfrm>
        </p:spPr>
        <p:txBody>
          <a:bodyPr/>
          <a:lstStyle/>
          <a:p>
            <a:r>
              <a:rPr lang="en-US" b="1" dirty="0"/>
              <a:t>Scale levels:</a:t>
            </a:r>
          </a:p>
        </p:txBody>
      </p:sp>
      <p:sp>
        <p:nvSpPr>
          <p:cNvPr id="62" name="Tijdelijke aanduiding voor inhoud 2">
            <a:extLst>
              <a:ext uri="{FF2B5EF4-FFF2-40B4-BE49-F238E27FC236}">
                <a16:creationId xmlns:a16="http://schemas.microsoft.com/office/drawing/2014/main" id="{8F93D9C8-054D-FE64-1A0E-26F47482BA5A}"/>
              </a:ext>
            </a:extLst>
          </p:cNvPr>
          <p:cNvSpPr txBox="1">
            <a:spLocks/>
          </p:cNvSpPr>
          <p:nvPr/>
        </p:nvSpPr>
        <p:spPr>
          <a:xfrm>
            <a:off x="1011765" y="3234665"/>
            <a:ext cx="10075335" cy="7615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Disciplines:</a:t>
            </a:r>
          </a:p>
        </p:txBody>
      </p:sp>
      <p:sp>
        <p:nvSpPr>
          <p:cNvPr id="63" name="Tijdelijke aanduiding voor inhoud 2">
            <a:extLst>
              <a:ext uri="{FF2B5EF4-FFF2-40B4-BE49-F238E27FC236}">
                <a16:creationId xmlns:a16="http://schemas.microsoft.com/office/drawing/2014/main" id="{DCD96F79-8E12-D21C-5172-EC415979DFA2}"/>
              </a:ext>
            </a:extLst>
          </p:cNvPr>
          <p:cNvSpPr txBox="1">
            <a:spLocks/>
          </p:cNvSpPr>
          <p:nvPr/>
        </p:nvSpPr>
        <p:spPr>
          <a:xfrm>
            <a:off x="1011763" y="4749329"/>
            <a:ext cx="10075335" cy="7615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Information types:</a:t>
            </a:r>
          </a:p>
        </p:txBody>
      </p:sp>
    </p:spTree>
    <p:extLst>
      <p:ext uri="{BB962C8B-B14F-4D97-AF65-F5344CB8AC3E}">
        <p14:creationId xmlns:p14="http://schemas.microsoft.com/office/powerpoint/2010/main" val="1407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  <p:bldP spid="31" grpId="0"/>
      <p:bldP spid="48" grpId="0"/>
      <p:bldP spid="49" grpId="0"/>
      <p:bldP spid="61" grpId="0" build="p"/>
      <p:bldP spid="62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3100F-0DA0-9A48-7989-BB395839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66C0BF-CC5F-F8AB-43DB-131DE200E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Four principles:</a:t>
            </a:r>
          </a:p>
          <a:p>
            <a:pPr marL="609585" indent="-609585">
              <a:buAutoNum type="arabicPeriod"/>
            </a:pPr>
            <a:r>
              <a:rPr lang="en-US" dirty="0"/>
              <a:t>Things are names by URIs</a:t>
            </a:r>
          </a:p>
          <a:p>
            <a:pPr marL="609585" indent="-609585">
              <a:buAutoNum type="arabicPeriod"/>
            </a:pPr>
            <a:r>
              <a:rPr lang="en-US" dirty="0"/>
              <a:t>Things could be looked up by people using HTTP URIs</a:t>
            </a:r>
          </a:p>
          <a:p>
            <a:pPr marL="609585" indent="-609585">
              <a:buAutoNum type="arabicPeriod"/>
            </a:pPr>
            <a:r>
              <a:rPr lang="en-US" dirty="0"/>
              <a:t>Things provide useful information (using RDF*, SPARQL)</a:t>
            </a:r>
          </a:p>
          <a:p>
            <a:pPr marL="609585" indent="-609585">
              <a:buAutoNum type="arabicPeriod"/>
            </a:pPr>
            <a:r>
              <a:rPr lang="en-US" dirty="0"/>
              <a:t>Thinks include links to other URIs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D09D89-9F57-81F3-966B-A2ABF273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8BA0B2-7F4F-B95F-FCF8-2C8A5BC6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6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3AFC1-3008-AC62-9059-DD20C4791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7BFAC-464E-8A6E-3D5C-18547FA3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Open Data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00A906-CF8D-92F3-03AB-F5F6E71F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5-star Linked Open Data </a:t>
            </a:r>
          </a:p>
          <a:p>
            <a:r>
              <a:rPr lang="en-US" dirty="0"/>
              <a:t>⭐			Dara is available on the web as open data</a:t>
            </a:r>
          </a:p>
          <a:p>
            <a:r>
              <a:rPr lang="nl-NL" dirty="0"/>
              <a:t>⭐⭐			Data is </a:t>
            </a:r>
            <a:r>
              <a:rPr lang="nl-NL" dirty="0" err="1"/>
              <a:t>structured</a:t>
            </a:r>
            <a:r>
              <a:rPr lang="nl-NL" dirty="0"/>
              <a:t> as machine </a:t>
            </a:r>
            <a:r>
              <a:rPr lang="nl-NL" dirty="0" err="1"/>
              <a:t>readable</a:t>
            </a:r>
            <a:r>
              <a:rPr lang="nl-NL" dirty="0"/>
              <a:t> (e.g. Excel)</a:t>
            </a:r>
            <a:endParaRPr lang="en-US" dirty="0"/>
          </a:p>
          <a:p>
            <a:r>
              <a:rPr lang="nl-NL" dirty="0"/>
              <a:t>⭐⭐⭐		Data is </a:t>
            </a:r>
            <a:r>
              <a:rPr lang="nl-NL" dirty="0" err="1"/>
              <a:t>structured</a:t>
            </a:r>
            <a:r>
              <a:rPr lang="nl-NL" dirty="0"/>
              <a:t> in a non-</a:t>
            </a:r>
            <a:r>
              <a:rPr lang="nl-NL" dirty="0" err="1"/>
              <a:t>proprietary</a:t>
            </a:r>
            <a:r>
              <a:rPr lang="nl-NL" dirty="0"/>
              <a:t> format (CSV)</a:t>
            </a:r>
            <a:endParaRPr lang="en-US" dirty="0"/>
          </a:p>
          <a:p>
            <a:r>
              <a:rPr lang="nl-NL" dirty="0"/>
              <a:t>⭐⭐⭐⭐		Data is </a:t>
            </a:r>
            <a:r>
              <a:rPr lang="nl-NL" dirty="0" err="1"/>
              <a:t>structured</a:t>
            </a:r>
            <a:r>
              <a:rPr lang="nl-NL" dirty="0"/>
              <a:t> as RDF</a:t>
            </a:r>
            <a:endParaRPr lang="en-US" dirty="0"/>
          </a:p>
          <a:p>
            <a:r>
              <a:rPr lang="nl-NL" dirty="0"/>
              <a:t>⭐⭐⭐⭐⭐	Data links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context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Please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Linked</a:t>
            </a:r>
            <a:r>
              <a:rPr lang="nl-NL" dirty="0"/>
              <a:t> Data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necessarily</a:t>
            </a:r>
            <a:r>
              <a:rPr lang="nl-NL" dirty="0"/>
              <a:t> open data!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38179C3-15B1-634B-F74A-1301A28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ADDA91E-3B94-BF38-FB69-87DE55C2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85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E246F-41F9-4F3C-BB5C-82F5506F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lod-cloud.net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416F656-3918-F3A5-A968-AC9ADEE8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9F0F9A-54E1-80AE-0043-D9B83E07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37</a:t>
            </a:fld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BCFAF72-4FAE-216B-E878-1827805D1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9207" y="0"/>
            <a:ext cx="5976989" cy="6091200"/>
          </a:xfrm>
          <a:prstGeom prst="rect">
            <a:avLst/>
          </a:prstGeom>
        </p:spPr>
      </p:pic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B5628AE7-6CFB-FDE8-0144-CC421C89D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4096537" cy="3896611"/>
          </a:xfrm>
        </p:spPr>
        <p:txBody>
          <a:bodyPr/>
          <a:lstStyle/>
          <a:p>
            <a:r>
              <a:rPr lang="en-US" dirty="0"/>
              <a:t>Linked open data is happening in multiple domains, and links are being created within domains as well as cross-domain.</a:t>
            </a:r>
          </a:p>
          <a:p>
            <a:endParaRPr lang="en-US" dirty="0"/>
          </a:p>
          <a:p>
            <a:r>
              <a:rPr lang="en-US" dirty="0"/>
              <a:t>Datasets in 2024: 1349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498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4C426-5DB8-586C-FD9A-DD323EB76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D937B-68F2-0A86-AE71-136EBF31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whole lot of data exists about buildings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ADEBCB8-D5F1-5C36-F01D-1FE4A4AD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7172F25-023D-1FBB-200E-E660C770D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1"/>
          </a:xfrm>
        </p:spPr>
        <p:txBody>
          <a:bodyPr/>
          <a:lstStyle/>
          <a:p>
            <a:fld id="{C194BDB0-F4EA-4DD6-8281-CCE2440D0CE0}" type="slidenum">
              <a:rPr lang="en-GB" smtClean="0"/>
              <a:t>38</a:t>
            </a:fld>
            <a:endParaRPr lang="en-GB" dirty="0"/>
          </a:p>
        </p:txBody>
      </p: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ADF20610-876A-D3CF-E061-C4AC031A53AE}"/>
              </a:ext>
            </a:extLst>
          </p:cNvPr>
          <p:cNvGraphicFramePr>
            <a:graphicFrameLocks noGrp="1"/>
          </p:cNvGraphicFramePr>
          <p:nvPr/>
        </p:nvGraphicFramePr>
        <p:xfrm>
          <a:off x="0" y="1744841"/>
          <a:ext cx="12191997" cy="6475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991478279"/>
                    </a:ext>
                  </a:extLst>
                </a:gridCol>
                <a:gridCol w="2556933">
                  <a:extLst>
                    <a:ext uri="{9D8B030D-6E8A-4147-A177-3AD203B41FA5}">
                      <a16:colId xmlns:a16="http://schemas.microsoft.com/office/drawing/2014/main" val="1225738829"/>
                    </a:ext>
                  </a:extLst>
                </a:gridCol>
                <a:gridCol w="2421467">
                  <a:extLst>
                    <a:ext uri="{9D8B030D-6E8A-4147-A177-3AD203B41FA5}">
                      <a16:colId xmlns:a16="http://schemas.microsoft.com/office/drawing/2014/main" val="1447588374"/>
                    </a:ext>
                  </a:extLst>
                </a:gridCol>
                <a:gridCol w="2437545">
                  <a:extLst>
                    <a:ext uri="{9D8B030D-6E8A-4147-A177-3AD203B41FA5}">
                      <a16:colId xmlns:a16="http://schemas.microsoft.com/office/drawing/2014/main" val="3790647127"/>
                    </a:ext>
                  </a:extLst>
                </a:gridCol>
                <a:gridCol w="3150452">
                  <a:extLst>
                    <a:ext uri="{9D8B030D-6E8A-4147-A177-3AD203B41FA5}">
                      <a16:colId xmlns:a16="http://schemas.microsoft.com/office/drawing/2014/main" val="1554749470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Paper-based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Digital drawings, text, tables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streams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Semantically rich data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61056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Format</a:t>
                      </a:r>
                      <a:endParaRPr lang="LID4096" sz="24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Paper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.pdf, .doc, .</a:t>
                      </a:r>
                      <a:r>
                        <a:rPr lang="en-US" sz="2400" dirty="0" err="1"/>
                        <a:t>exc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IoT data streams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</a:t>
                      </a:r>
                      <a:r>
                        <a:rPr lang="en-US" sz="2400" dirty="0" err="1"/>
                        <a:t>ifc</a:t>
                      </a:r>
                      <a:r>
                        <a:rPr lang="en-US" sz="2400" dirty="0"/>
                        <a:t>, .</a:t>
                      </a:r>
                      <a:r>
                        <a:rPr lang="en-US" sz="2400" dirty="0" err="1"/>
                        <a:t>ttl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5604315"/>
                  </a:ext>
                </a:extLst>
              </a:tr>
              <a:tr h="1584960">
                <a:tc>
                  <a:txBody>
                    <a:bodyPr/>
                    <a:lstStyle/>
                    <a:p>
                      <a:r>
                        <a:rPr lang="en-US" sz="2400" b="1" dirty="0"/>
                        <a:t>Examples</a:t>
                      </a:r>
                      <a:endParaRPr lang="LID4096" sz="24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Construction specification drawing, time schedules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CAD drawings, product specifications, cost schedules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Temperature sensor data, system logs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BIM models, graph-based building information, ontologies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31656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Semantics</a:t>
                      </a:r>
                      <a:endParaRPr lang="LID4096" sz="24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Implicit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Implicit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Just some labels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Explicit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05109"/>
                  </a:ext>
                </a:extLst>
              </a:tr>
              <a:tr h="3048000">
                <a:tc>
                  <a:txBody>
                    <a:bodyPr/>
                    <a:lstStyle/>
                    <a:p>
                      <a:r>
                        <a:rPr lang="en-US" sz="2400" b="1" dirty="0"/>
                        <a:t>Characteristics</a:t>
                      </a:r>
                      <a:endParaRPr lang="LID4096" sz="24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Quick to produce, low learning curve, traditions of knowledge, no information management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Higher learning curve, traditions of knowledge, enables information sharing through computers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 velocity &amp; volume &amp; variation, limited standardization, company-specific naming conventions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Standardization, long debates on the meaning of things, complex and brittle, machine-understandable, rule-based and logic-based technologies</a:t>
                      </a:r>
                      <a:endParaRPr lang="LID4096" sz="24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39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62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Everything worth knowing about the IFC format – Bim Corner">
            <a:extLst>
              <a:ext uri="{FF2B5EF4-FFF2-40B4-BE49-F238E27FC236}">
                <a16:creationId xmlns:a16="http://schemas.microsoft.com/office/drawing/2014/main" id="{0A95AE83-DBA6-4072-8DB7-F4BC9FE8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50"/>
          <a:stretch/>
        </p:blipFill>
        <p:spPr bwMode="auto">
          <a:xfrm>
            <a:off x="7882673" y="3409248"/>
            <a:ext cx="4949211" cy="268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struction Documents and Services | CD Sets | Advenser">
            <a:extLst>
              <a:ext uri="{FF2B5EF4-FFF2-40B4-BE49-F238E27FC236}">
                <a16:creationId xmlns:a16="http://schemas.microsoft.com/office/drawing/2014/main" id="{7F57573C-97D2-4420-982C-1D26FD5FC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9290">
            <a:off x="6901724" y="-438151"/>
            <a:ext cx="5633176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0 Construction Drawings ideas | construction drawings, architecture drawing,  architecture">
            <a:extLst>
              <a:ext uri="{FF2B5EF4-FFF2-40B4-BE49-F238E27FC236}">
                <a16:creationId xmlns:a16="http://schemas.microsoft.com/office/drawing/2014/main" id="{689A165A-DE8C-406D-B93E-E9288E5E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213">
            <a:off x="3086100" y="1295400"/>
            <a:ext cx="5493848" cy="39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ghting layout plan floor detail cad file - Cadbull">
            <a:extLst>
              <a:ext uri="{FF2B5EF4-FFF2-40B4-BE49-F238E27FC236}">
                <a16:creationId xmlns:a16="http://schemas.microsoft.com/office/drawing/2014/main" id="{7E28B243-87C0-4769-BD91-105D674EC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6436">
            <a:off x="-547978" y="-239827"/>
            <a:ext cx="5542668" cy="297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rla A1 - Steps to develop a landscape design">
            <a:extLst>
              <a:ext uri="{FF2B5EF4-FFF2-40B4-BE49-F238E27FC236}">
                <a16:creationId xmlns:a16="http://schemas.microsoft.com/office/drawing/2014/main" id="{60CEFEE4-BB10-4C92-A2BF-A916CE9F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2734">
            <a:off x="-351263" y="3836589"/>
            <a:ext cx="4194757" cy="31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umidity | EGEE 102: Energy Conservation and Environmental Protection">
            <a:extLst>
              <a:ext uri="{FF2B5EF4-FFF2-40B4-BE49-F238E27FC236}">
                <a16:creationId xmlns:a16="http://schemas.microsoft.com/office/drawing/2014/main" id="{41F033FA-93FB-4581-BCEF-153905CAD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4149">
            <a:off x="4137709" y="-564402"/>
            <a:ext cx="3268812" cy="227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duction Cobie Spread sheet format for Schedules - YouTube">
            <a:extLst>
              <a:ext uri="{FF2B5EF4-FFF2-40B4-BE49-F238E27FC236}">
                <a16:creationId xmlns:a16="http://schemas.microsoft.com/office/drawing/2014/main" id="{24D24618-A3C5-4260-A86E-895B5CAC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365">
            <a:off x="3740115" y="4660953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ushing Boundaries: Architectural Visualization | SketchUp Blog">
            <a:extLst>
              <a:ext uri="{FF2B5EF4-FFF2-40B4-BE49-F238E27FC236}">
                <a16:creationId xmlns:a16="http://schemas.microsoft.com/office/drawing/2014/main" id="{4DD8F078-1EA6-4FB7-8134-3A372989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5">
            <a:off x="-249372" y="2283499"/>
            <a:ext cx="3990975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ime Series Temperature Prediction from IoT Sensor Data | KNIME">
            <a:extLst>
              <a:ext uri="{FF2B5EF4-FFF2-40B4-BE49-F238E27FC236}">
                <a16:creationId xmlns:a16="http://schemas.microsoft.com/office/drawing/2014/main" id="{49FCF461-6F08-4475-B8DE-688A637C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411">
            <a:off x="7436697" y="2230898"/>
            <a:ext cx="5376863" cy="185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voettekst 3">
            <a:extLst>
              <a:ext uri="{FF2B5EF4-FFF2-40B4-BE49-F238E27FC236}">
                <a16:creationId xmlns:a16="http://schemas.microsoft.com/office/drawing/2014/main" id="{52BA4B7A-7366-191F-728C-603B310F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3" name="Tijdelijke aanduiding voor dianummer 4">
            <a:extLst>
              <a:ext uri="{FF2B5EF4-FFF2-40B4-BE49-F238E27FC236}">
                <a16:creationId xmlns:a16="http://schemas.microsoft.com/office/drawing/2014/main" id="{38C05156-743C-6260-CD56-BF851E53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39</a:t>
            </a:fld>
            <a:endParaRPr lang="en-GB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DA6463A-F56A-FA30-DCDF-43761DC0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67" y="692151"/>
            <a:ext cx="10075333" cy="717549"/>
          </a:xfrm>
        </p:spPr>
        <p:txBody>
          <a:bodyPr/>
          <a:lstStyle/>
          <a:p>
            <a:r>
              <a:rPr lang="en-US" dirty="0"/>
              <a:t>A whole lot of data exists about buildings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6243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E076B-5CC0-A436-385C-F51FE6BE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7D59EDC-89B4-0758-EEC9-9E928AA7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307B8A2-A227-FB03-0DA6-00726039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4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1AC2A49-1C54-2D5B-6F69-EAD94E8D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A709A293-3A28-92CE-6737-5CC56DD0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2" name="Picture 4" descr="Geen fotobeschrijving beschikbaar.">
            <a:extLst>
              <a:ext uri="{FF2B5EF4-FFF2-40B4-BE49-F238E27FC236}">
                <a16:creationId xmlns:a16="http://schemas.microsoft.com/office/drawing/2014/main" id="{9D50E88E-B87A-22BD-7DCB-20C60446D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3" b="16319"/>
          <a:stretch/>
        </p:blipFill>
        <p:spPr bwMode="auto">
          <a:xfrm>
            <a:off x="0" y="0"/>
            <a:ext cx="12191997" cy="608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ACB7A-646E-BFEF-C431-7E96DB9C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whole lot of data exists about buildings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560131-A5EF-B389-3C2D-F4669233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in the WWW, we give machines more information to enable reasoning. 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4BB9400-6796-BF7A-3DBE-A9520F4F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E7747B-5087-7BF0-0168-8A75ECC7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40</a:t>
            </a:fld>
            <a:endParaRPr lang="en-GB" dirty="0"/>
          </a:p>
        </p:txBody>
      </p:sp>
      <p:pic>
        <p:nvPicPr>
          <p:cNvPr id="6" name="Graphic 5" descr="Robot met effen opvulling">
            <a:extLst>
              <a:ext uri="{FF2B5EF4-FFF2-40B4-BE49-F238E27FC236}">
                <a16:creationId xmlns:a16="http://schemas.microsoft.com/office/drawing/2014/main" id="{DAA6CC08-200A-49CC-1133-8E45FA03C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4369" y="4484744"/>
            <a:ext cx="1219200" cy="1219200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E3A378A-0D38-D0A0-4AE8-0478BEF96877}"/>
              </a:ext>
            </a:extLst>
          </p:cNvPr>
          <p:cNvSpPr txBox="1">
            <a:spLocks/>
          </p:cNvSpPr>
          <p:nvPr/>
        </p:nvSpPr>
        <p:spPr>
          <a:xfrm rot="20864237">
            <a:off x="2511181" y="4630224"/>
            <a:ext cx="2556727" cy="6840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2"/>
                </a:solidFill>
              </a:rPr>
              <a:t>What is that image showing me?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F08F370-F836-6019-E54E-0BA1264ADC2B}"/>
              </a:ext>
            </a:extLst>
          </p:cNvPr>
          <p:cNvSpPr txBox="1">
            <a:spLocks/>
          </p:cNvSpPr>
          <p:nvPr/>
        </p:nvSpPr>
        <p:spPr>
          <a:xfrm rot="900000">
            <a:off x="5889399" y="4738689"/>
            <a:ext cx="2556727" cy="6840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2"/>
                </a:solidFill>
              </a:rPr>
              <a:t>How is it linked to that other image?</a:t>
            </a:r>
          </a:p>
        </p:txBody>
      </p:sp>
      <p:pic>
        <p:nvPicPr>
          <p:cNvPr id="9" name="Picture 16" descr="Pushing Boundaries: Architectural Visualization | SketchUp Blog">
            <a:extLst>
              <a:ext uri="{FF2B5EF4-FFF2-40B4-BE49-F238E27FC236}">
                <a16:creationId xmlns:a16="http://schemas.microsoft.com/office/drawing/2014/main" id="{69F11540-8A5D-BC75-60E8-8D042B4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5">
            <a:off x="-249372" y="2283499"/>
            <a:ext cx="3990975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Time Series Temperature Prediction from IoT Sensor Data | KNIME">
            <a:extLst>
              <a:ext uri="{FF2B5EF4-FFF2-40B4-BE49-F238E27FC236}">
                <a16:creationId xmlns:a16="http://schemas.microsoft.com/office/drawing/2014/main" id="{2ABC5915-4FCE-1885-330C-C7C74DD9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411">
            <a:off x="7436697" y="2230898"/>
            <a:ext cx="5376863" cy="185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8EC0B-C2D9-8E4B-44DD-B8A009A4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linked building data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CD6D30-A1EF-229C-BA78-9E603CA9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08E315C-9685-B269-CC49-B364FA6E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41</a:t>
            </a:fld>
            <a:endParaRPr lang="en-GB" dirty="0"/>
          </a:p>
        </p:txBody>
      </p:sp>
      <p:pic>
        <p:nvPicPr>
          <p:cNvPr id="6" name="Picture 16" descr="Pushing Boundaries: Architectural Visualization | SketchUp Blog">
            <a:extLst>
              <a:ext uri="{FF2B5EF4-FFF2-40B4-BE49-F238E27FC236}">
                <a16:creationId xmlns:a16="http://schemas.microsoft.com/office/drawing/2014/main" id="{0DC4D144-922B-5B85-250C-5D5086799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5">
            <a:off x="-249372" y="2283499"/>
            <a:ext cx="3990975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Time Series Temperature Prediction from IoT Sensor Data | KNIME">
            <a:extLst>
              <a:ext uri="{FF2B5EF4-FFF2-40B4-BE49-F238E27FC236}">
                <a16:creationId xmlns:a16="http://schemas.microsoft.com/office/drawing/2014/main" id="{9A29F1D6-C2EC-AC3D-BC80-BB40C0B8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2641">
            <a:off x="7925599" y="4692814"/>
            <a:ext cx="3217424" cy="11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2BC9ED64-7C09-959D-038F-F3D0447C5E3A}"/>
              </a:ext>
            </a:extLst>
          </p:cNvPr>
          <p:cNvSpPr/>
          <p:nvPr/>
        </p:nvSpPr>
        <p:spPr>
          <a:xfrm>
            <a:off x="4165486" y="3354182"/>
            <a:ext cx="1626673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Appartment1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6314B27D-F38B-5B3C-0CF1-53B1D60743E7}"/>
              </a:ext>
            </a:extLst>
          </p:cNvPr>
          <p:cNvSpPr/>
          <p:nvPr/>
        </p:nvSpPr>
        <p:spPr>
          <a:xfrm>
            <a:off x="4165485" y="4471783"/>
            <a:ext cx="1626672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 err="1">
                <a:latin typeface="+mj-lt"/>
                <a:cs typeface="Courier New" panose="02070309020205020404" pitchFamily="49" charset="0"/>
              </a:rPr>
              <a:t>LivingRoom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32787639-D9CB-8618-C47F-929F02702F0C}"/>
              </a:ext>
            </a:extLst>
          </p:cNvPr>
          <p:cNvSpPr/>
          <p:nvPr/>
        </p:nvSpPr>
        <p:spPr>
          <a:xfrm>
            <a:off x="4165485" y="5589383"/>
            <a:ext cx="1626672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Wall_01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D5424258-74B5-E7F9-E447-F42DFBC6B691}"/>
              </a:ext>
            </a:extLst>
          </p:cNvPr>
          <p:cNvSpPr/>
          <p:nvPr/>
        </p:nvSpPr>
        <p:spPr>
          <a:xfrm>
            <a:off x="4165485" y="2236580"/>
            <a:ext cx="1626673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Site1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AA374EC-EFCE-9A32-6793-6341A49D30D5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4978822" y="2489146"/>
            <a:ext cx="1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731C9369-9C0B-67FD-C669-F8856E27FD3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978821" y="3606746"/>
            <a:ext cx="0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46CBE147-6463-3F48-4A28-E53BD1B3FD4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978821" y="4724347"/>
            <a:ext cx="0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20">
            <a:extLst>
              <a:ext uri="{FF2B5EF4-FFF2-40B4-BE49-F238E27FC236}">
                <a16:creationId xmlns:a16="http://schemas.microsoft.com/office/drawing/2014/main" id="{41633A09-D00F-2551-8700-F4EFAC7BEDBC}"/>
              </a:ext>
            </a:extLst>
          </p:cNvPr>
          <p:cNvSpPr txBox="1"/>
          <p:nvPr/>
        </p:nvSpPr>
        <p:spPr>
          <a:xfrm>
            <a:off x="4165482" y="5027914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bot:</a:t>
            </a:r>
            <a:r>
              <a:rPr lang="en-US" sz="1200" b="1" dirty="0" err="1">
                <a:latin typeface="+mj-lt"/>
              </a:rPr>
              <a:t>adjacentElement</a:t>
            </a:r>
            <a:endParaRPr lang="en-NL" sz="1200" b="1" dirty="0">
              <a:latin typeface="+mj-lt"/>
            </a:endParaRPr>
          </a:p>
        </p:txBody>
      </p:sp>
      <p:sp>
        <p:nvSpPr>
          <p:cNvPr id="21" name="Tekstvak 120">
            <a:extLst>
              <a:ext uri="{FF2B5EF4-FFF2-40B4-BE49-F238E27FC236}">
                <a16:creationId xmlns:a16="http://schemas.microsoft.com/office/drawing/2014/main" id="{67AAA9BC-3097-4F4E-4137-4E45822D35B7}"/>
              </a:ext>
            </a:extLst>
          </p:cNvPr>
          <p:cNvSpPr txBox="1"/>
          <p:nvPr/>
        </p:nvSpPr>
        <p:spPr>
          <a:xfrm>
            <a:off x="4165484" y="3910314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bot:</a:t>
            </a:r>
            <a:r>
              <a:rPr lang="en-US" sz="1200" b="1" dirty="0" err="1">
                <a:latin typeface="+mj-lt"/>
              </a:rPr>
              <a:t>hasSpace</a:t>
            </a:r>
            <a:endParaRPr lang="en-NL" sz="1200" b="1" dirty="0">
              <a:latin typeface="+mj-lt"/>
            </a:endParaRPr>
          </a:p>
        </p:txBody>
      </p:sp>
      <p:sp>
        <p:nvSpPr>
          <p:cNvPr id="22" name="Tekstvak 120">
            <a:extLst>
              <a:ext uri="{FF2B5EF4-FFF2-40B4-BE49-F238E27FC236}">
                <a16:creationId xmlns:a16="http://schemas.microsoft.com/office/drawing/2014/main" id="{4FC9964F-0D06-C5BB-8EE1-7910BBA09992}"/>
              </a:ext>
            </a:extLst>
          </p:cNvPr>
          <p:cNvSpPr txBox="1"/>
          <p:nvPr/>
        </p:nvSpPr>
        <p:spPr>
          <a:xfrm>
            <a:off x="4165482" y="2792713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bot:</a:t>
            </a:r>
            <a:r>
              <a:rPr lang="en-US" sz="1200" b="1" dirty="0" err="1">
                <a:latin typeface="+mj-lt"/>
              </a:rPr>
              <a:t>hasBuilding</a:t>
            </a:r>
            <a:endParaRPr lang="en-NL" sz="1200" b="1" dirty="0">
              <a:latin typeface="+mj-lt"/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CF7B1BC9-3C85-316C-B7E0-4C97BE6DC917}"/>
              </a:ext>
            </a:extLst>
          </p:cNvPr>
          <p:cNvSpPr/>
          <p:nvPr/>
        </p:nvSpPr>
        <p:spPr>
          <a:xfrm>
            <a:off x="6354712" y="3354182"/>
            <a:ext cx="2159833" cy="25256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inst3: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LivingRoomTemp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5F30B93D-1492-8243-12DA-55BD648DBC48}"/>
              </a:ext>
            </a:extLst>
          </p:cNvPr>
          <p:cNvSpPr/>
          <p:nvPr/>
        </p:nvSpPr>
        <p:spPr>
          <a:xfrm>
            <a:off x="6354712" y="4471783"/>
            <a:ext cx="2159833" cy="25256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inst3: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TemperatureSensor_01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32480DBC-2AC3-4CC7-2610-A17F5EB98286}"/>
              </a:ext>
            </a:extLst>
          </p:cNvPr>
          <p:cNvSpPr/>
          <p:nvPr/>
        </p:nvSpPr>
        <p:spPr>
          <a:xfrm>
            <a:off x="8863153" y="2232011"/>
            <a:ext cx="2159833" cy="25256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inst4: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EindhovenTemperature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FBB497DD-EEB7-EB61-CC62-776AA897C19A}"/>
              </a:ext>
            </a:extLst>
          </p:cNvPr>
          <p:cNvSpPr/>
          <p:nvPr/>
        </p:nvSpPr>
        <p:spPr>
          <a:xfrm>
            <a:off x="8863153" y="3354180"/>
            <a:ext cx="2159833" cy="25256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inst4: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TemperatureSensor_02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0A71FC2C-727C-9C30-28E3-65C17A7D0550}"/>
              </a:ext>
            </a:extLst>
          </p:cNvPr>
          <p:cNvSpPr/>
          <p:nvPr/>
        </p:nvSpPr>
        <p:spPr>
          <a:xfrm>
            <a:off x="1252568" y="4858642"/>
            <a:ext cx="1626672" cy="25256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inst2: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Brick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ECFE422E-7A9C-4D61-99CF-2AC37F20C086}"/>
              </a:ext>
            </a:extLst>
          </p:cNvPr>
          <p:cNvSpPr/>
          <p:nvPr/>
        </p:nvSpPr>
        <p:spPr>
          <a:xfrm>
            <a:off x="1274003" y="5592926"/>
            <a:ext cx="1626672" cy="25256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+mj-lt"/>
                <a:cs typeface="Courier New" panose="02070309020205020404" pitchFamily="49" charset="0"/>
              </a:rPr>
              <a:t>inst</a:t>
            </a:r>
            <a:r>
              <a:rPr lang="en-US" sz="1200" dirty="0">
                <a:latin typeface="+mj-lt"/>
                <a:cs typeface="Courier New" panose="02070309020205020404" pitchFamily="49" charset="0"/>
              </a:rPr>
              <a:t>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…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0" name="Tekstvak 120">
            <a:extLst>
              <a:ext uri="{FF2B5EF4-FFF2-40B4-BE49-F238E27FC236}">
                <a16:creationId xmlns:a16="http://schemas.microsoft.com/office/drawing/2014/main" id="{4A58D1E7-8533-2788-32CA-091309FA5C95}"/>
              </a:ext>
            </a:extLst>
          </p:cNvPr>
          <p:cNvSpPr txBox="1"/>
          <p:nvPr/>
        </p:nvSpPr>
        <p:spPr>
          <a:xfrm>
            <a:off x="2945481" y="5469205"/>
            <a:ext cx="1220001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ex:</a:t>
            </a:r>
            <a:r>
              <a:rPr lang="en-US" sz="1200" b="1" dirty="0" err="1">
                <a:latin typeface="+mj-lt"/>
              </a:rPr>
              <a:t>hasMaterial</a:t>
            </a:r>
            <a:endParaRPr lang="en-NL" sz="1200" b="1" dirty="0">
              <a:latin typeface="+mj-lt"/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8F7CD139-AB41-976F-CED3-1F8A64B43184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2065904" y="5111207"/>
            <a:ext cx="21435" cy="48171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120">
            <a:extLst>
              <a:ext uri="{FF2B5EF4-FFF2-40B4-BE49-F238E27FC236}">
                <a16:creationId xmlns:a16="http://schemas.microsoft.com/office/drawing/2014/main" id="{EF2FD31A-F92B-DC81-3E57-8E752CCB99E3}"/>
              </a:ext>
            </a:extLst>
          </p:cNvPr>
          <p:cNvSpPr txBox="1"/>
          <p:nvPr/>
        </p:nvSpPr>
        <p:spPr>
          <a:xfrm>
            <a:off x="1071571" y="5208744"/>
            <a:ext cx="2010599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ex:</a:t>
            </a:r>
            <a:r>
              <a:rPr lang="en-US" sz="1200" b="1" dirty="0" err="1">
                <a:latin typeface="+mj-lt"/>
              </a:rPr>
              <a:t>hasMaterialProperty</a:t>
            </a:r>
            <a:endParaRPr lang="en-NL" sz="1200" b="1" dirty="0">
              <a:latin typeface="+mj-lt"/>
            </a:endParaRPr>
          </a:p>
        </p:txBody>
      </p: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1D62D639-7EA4-068E-A7AE-542C7523178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5792158" y="3480465"/>
            <a:ext cx="562553" cy="1117601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80F68966-0025-AF49-BABA-D677AC3CD6DB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5792158" y="4598065"/>
            <a:ext cx="562553" cy="111760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kstvak 120">
            <a:extLst>
              <a:ext uri="{FF2B5EF4-FFF2-40B4-BE49-F238E27FC236}">
                <a16:creationId xmlns:a16="http://schemas.microsoft.com/office/drawing/2014/main" id="{20F675B2-E8C2-567A-2076-BAE98AFF84B5}"/>
              </a:ext>
            </a:extLst>
          </p:cNvPr>
          <p:cNvSpPr txBox="1"/>
          <p:nvPr/>
        </p:nvSpPr>
        <p:spPr>
          <a:xfrm>
            <a:off x="5518777" y="5151529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hosts</a:t>
            </a:r>
            <a:endParaRPr lang="en-NL" sz="1200" b="1" dirty="0">
              <a:latin typeface="+mj-lt"/>
            </a:endParaRPr>
          </a:p>
        </p:txBody>
      </p:sp>
      <p:sp>
        <p:nvSpPr>
          <p:cNvPr id="36" name="Tekstvak 120">
            <a:extLst>
              <a:ext uri="{FF2B5EF4-FFF2-40B4-BE49-F238E27FC236}">
                <a16:creationId xmlns:a16="http://schemas.microsoft.com/office/drawing/2014/main" id="{F86192C4-817B-1251-22F0-45DA820D7605}"/>
              </a:ext>
            </a:extLst>
          </p:cNvPr>
          <p:cNvSpPr txBox="1"/>
          <p:nvPr/>
        </p:nvSpPr>
        <p:spPr>
          <a:xfrm>
            <a:off x="5518778" y="3902310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hasProperty</a:t>
            </a:r>
            <a:endParaRPr lang="en-NL" sz="1200" b="1" dirty="0">
              <a:latin typeface="+mj-lt"/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1F564BFA-0D40-276A-78C2-9C59B7A9F36B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7434628" y="3606747"/>
            <a:ext cx="0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120">
            <a:extLst>
              <a:ext uri="{FF2B5EF4-FFF2-40B4-BE49-F238E27FC236}">
                <a16:creationId xmlns:a16="http://schemas.microsoft.com/office/drawing/2014/main" id="{B89A019E-C2D3-C109-17D8-1F67EC780062}"/>
              </a:ext>
            </a:extLst>
          </p:cNvPr>
          <p:cNvSpPr txBox="1"/>
          <p:nvPr/>
        </p:nvSpPr>
        <p:spPr>
          <a:xfrm>
            <a:off x="6621290" y="3910314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observedBy</a:t>
            </a:r>
            <a:endParaRPr lang="en-NL" sz="1200" b="1" dirty="0">
              <a:latin typeface="+mj-lt"/>
            </a:endParaRPr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AC82AD33-531E-6854-0B5F-308D1506F6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9943069" y="2484577"/>
            <a:ext cx="0" cy="8696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kstvak 120">
            <a:extLst>
              <a:ext uri="{FF2B5EF4-FFF2-40B4-BE49-F238E27FC236}">
                <a16:creationId xmlns:a16="http://schemas.microsoft.com/office/drawing/2014/main" id="{7D2CDEC6-9A0F-1AD6-566B-770792ED0C2D}"/>
              </a:ext>
            </a:extLst>
          </p:cNvPr>
          <p:cNvSpPr txBox="1"/>
          <p:nvPr/>
        </p:nvSpPr>
        <p:spPr>
          <a:xfrm>
            <a:off x="9129732" y="2765490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observedBy</a:t>
            </a:r>
            <a:endParaRPr lang="en-NL" sz="1200" b="1" dirty="0">
              <a:latin typeface="+mj-lt"/>
            </a:endParaRP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5CE96B0B-48AC-4481-DBF2-1BF71C55AFAF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5792157" y="2358294"/>
            <a:ext cx="3070995" cy="45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kstvak 120">
            <a:extLst>
              <a:ext uri="{FF2B5EF4-FFF2-40B4-BE49-F238E27FC236}">
                <a16:creationId xmlns:a16="http://schemas.microsoft.com/office/drawing/2014/main" id="{DAD78EFB-D2EB-4CCD-1E1D-CE5187382E9F}"/>
              </a:ext>
            </a:extLst>
          </p:cNvPr>
          <p:cNvSpPr txBox="1"/>
          <p:nvPr/>
        </p:nvSpPr>
        <p:spPr>
          <a:xfrm>
            <a:off x="6514318" y="2126462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hasProperty</a:t>
            </a:r>
            <a:endParaRPr lang="en-NL" sz="1200" b="1" dirty="0">
              <a:latin typeface="+mj-lt"/>
            </a:endParaRPr>
          </a:p>
        </p:txBody>
      </p:sp>
      <p:cxnSp>
        <p:nvCxnSpPr>
          <p:cNvPr id="43" name="Verbindingslijn: gekromd 42">
            <a:extLst>
              <a:ext uri="{FF2B5EF4-FFF2-40B4-BE49-F238E27FC236}">
                <a16:creationId xmlns:a16="http://schemas.microsoft.com/office/drawing/2014/main" id="{4D5773A3-DD54-D100-7E49-C56D193A4EE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08927" y="2981436"/>
            <a:ext cx="656559" cy="499027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Verbindingslijn: gekromd 44">
            <a:extLst>
              <a:ext uri="{FF2B5EF4-FFF2-40B4-BE49-F238E27FC236}">
                <a16:creationId xmlns:a16="http://schemas.microsoft.com/office/drawing/2014/main" id="{600D7844-EA9C-711F-262D-2A444EBE6447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7535807" y="4623169"/>
            <a:ext cx="670831" cy="873188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326CB108-D22A-8D6B-AADB-86FCD2DF0D2F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rot="10800000">
            <a:off x="2879240" y="4984924"/>
            <a:ext cx="1286245" cy="730741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2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/>
      <p:bldP spid="32" grpId="0"/>
      <p:bldP spid="35" grpId="0"/>
      <p:bldP spid="36" grpId="0"/>
      <p:bldP spid="38" grpId="0"/>
      <p:bldP spid="40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938F5-A7EE-0F3C-D3AD-4E5F75C1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120">
            <a:extLst>
              <a:ext uri="{FF2B5EF4-FFF2-40B4-BE49-F238E27FC236}">
                <a16:creationId xmlns:a16="http://schemas.microsoft.com/office/drawing/2014/main" id="{80A8889D-3436-90E9-BF0E-4070E22DA5DF}"/>
              </a:ext>
            </a:extLst>
          </p:cNvPr>
          <p:cNvSpPr txBox="1"/>
          <p:nvPr/>
        </p:nvSpPr>
        <p:spPr>
          <a:xfrm>
            <a:off x="6294857" y="2936713"/>
            <a:ext cx="2253715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/>
                </a:solidFill>
                <a:latin typeface="+mj-lt"/>
              </a:rPr>
              <a:t>HVAC engineer</a:t>
            </a: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NL" sz="12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" name="Tekstvak 120">
            <a:extLst>
              <a:ext uri="{FF2B5EF4-FFF2-40B4-BE49-F238E27FC236}">
                <a16:creationId xmlns:a16="http://schemas.microsoft.com/office/drawing/2014/main" id="{8A6B6E3A-0DDC-6F1D-D3F0-3E089E6A7358}"/>
              </a:ext>
            </a:extLst>
          </p:cNvPr>
          <p:cNvSpPr txBox="1"/>
          <p:nvPr/>
        </p:nvSpPr>
        <p:spPr>
          <a:xfrm>
            <a:off x="8833385" y="1827029"/>
            <a:ext cx="225371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/>
                </a:solidFill>
                <a:latin typeface="+mj-lt"/>
              </a:rPr>
              <a:t>Municipality</a:t>
            </a: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NL" sz="12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C1DA09-144B-EC44-DC6A-BF09D149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 data can be created by different people…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80EE199-E509-BFCD-7E03-3CEDD62B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37A75D-C588-AA5D-607D-1BD5AC59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42</a:t>
            </a:fld>
            <a:endParaRPr lang="en-GB" dirty="0"/>
          </a:p>
        </p:txBody>
      </p:sp>
      <p:pic>
        <p:nvPicPr>
          <p:cNvPr id="6" name="Picture 16" descr="Pushing Boundaries: Architectural Visualization | SketchUp Blog">
            <a:extLst>
              <a:ext uri="{FF2B5EF4-FFF2-40B4-BE49-F238E27FC236}">
                <a16:creationId xmlns:a16="http://schemas.microsoft.com/office/drawing/2014/main" id="{0ED96C4E-5E15-1F17-60C6-2CE8D8AF2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5">
            <a:off x="-249372" y="2283499"/>
            <a:ext cx="3990975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Time Series Temperature Prediction from IoT Sensor Data | KNIME">
            <a:extLst>
              <a:ext uri="{FF2B5EF4-FFF2-40B4-BE49-F238E27FC236}">
                <a16:creationId xmlns:a16="http://schemas.microsoft.com/office/drawing/2014/main" id="{B231C5F1-B892-DD6F-9ABC-C12E753CE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2641">
            <a:off x="7925599" y="4692814"/>
            <a:ext cx="3217424" cy="11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120">
            <a:extLst>
              <a:ext uri="{FF2B5EF4-FFF2-40B4-BE49-F238E27FC236}">
                <a16:creationId xmlns:a16="http://schemas.microsoft.com/office/drawing/2014/main" id="{5436B476-371E-6B11-A153-1D396C72FD63}"/>
              </a:ext>
            </a:extLst>
          </p:cNvPr>
          <p:cNvSpPr txBox="1"/>
          <p:nvPr/>
        </p:nvSpPr>
        <p:spPr>
          <a:xfrm>
            <a:off x="945528" y="4597019"/>
            <a:ext cx="2253715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+mj-lt"/>
              </a:rPr>
              <a:t>Material supplier</a:t>
            </a: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NL" sz="12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Tekstvak 120">
            <a:extLst>
              <a:ext uri="{FF2B5EF4-FFF2-40B4-BE49-F238E27FC236}">
                <a16:creationId xmlns:a16="http://schemas.microsoft.com/office/drawing/2014/main" id="{71FCC7C5-6F8B-2ADF-98FE-40C067C5FF96}"/>
              </a:ext>
            </a:extLst>
          </p:cNvPr>
          <p:cNvSpPr txBox="1"/>
          <p:nvPr/>
        </p:nvSpPr>
        <p:spPr>
          <a:xfrm>
            <a:off x="4078818" y="1827029"/>
            <a:ext cx="1809615" cy="4154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+mj-lt"/>
              </a:rPr>
              <a:t>Architect</a:t>
            </a: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C5108993-BC4C-988A-FADF-65DD2FED7AEE}"/>
              </a:ext>
            </a:extLst>
          </p:cNvPr>
          <p:cNvSpPr/>
          <p:nvPr/>
        </p:nvSpPr>
        <p:spPr>
          <a:xfrm>
            <a:off x="4165486" y="3354182"/>
            <a:ext cx="1626673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 err="1">
                <a:latin typeface="+mj-lt"/>
                <a:cs typeface="Courier New" panose="02070309020205020404" pitchFamily="49" charset="0"/>
              </a:rPr>
              <a:t>MyHouse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DFB15D9B-2709-1FE2-FC37-5CF17A8E14AE}"/>
              </a:ext>
            </a:extLst>
          </p:cNvPr>
          <p:cNvSpPr/>
          <p:nvPr/>
        </p:nvSpPr>
        <p:spPr>
          <a:xfrm>
            <a:off x="4165485" y="4471783"/>
            <a:ext cx="1626672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 err="1">
                <a:latin typeface="+mj-lt"/>
                <a:cs typeface="Courier New" panose="02070309020205020404" pitchFamily="49" charset="0"/>
              </a:rPr>
              <a:t>LivingRoom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D0BF2B52-F66D-2EBC-3F12-6BF8A1426091}"/>
              </a:ext>
            </a:extLst>
          </p:cNvPr>
          <p:cNvSpPr/>
          <p:nvPr/>
        </p:nvSpPr>
        <p:spPr>
          <a:xfrm>
            <a:off x="4165485" y="5589383"/>
            <a:ext cx="1626672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Wall_01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3DAD6BE7-0786-15E8-325B-5001D7EDE0F4}"/>
              </a:ext>
            </a:extLst>
          </p:cNvPr>
          <p:cNvSpPr/>
          <p:nvPr/>
        </p:nvSpPr>
        <p:spPr>
          <a:xfrm>
            <a:off x="4165485" y="2236580"/>
            <a:ext cx="1626673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Site1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F9A6FC2-89EA-FFAB-E004-C343F82716B8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4978822" y="2489146"/>
            <a:ext cx="1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C41D5637-9F9A-A3C7-5CD1-D1A35AF42F0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978821" y="3606746"/>
            <a:ext cx="0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819B297-D831-80FC-48EA-470B39A0FF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978821" y="4724347"/>
            <a:ext cx="0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20">
            <a:extLst>
              <a:ext uri="{FF2B5EF4-FFF2-40B4-BE49-F238E27FC236}">
                <a16:creationId xmlns:a16="http://schemas.microsoft.com/office/drawing/2014/main" id="{C0110FB1-3C60-F1FD-7B9F-F121226385D8}"/>
              </a:ext>
            </a:extLst>
          </p:cNvPr>
          <p:cNvSpPr txBox="1"/>
          <p:nvPr/>
        </p:nvSpPr>
        <p:spPr>
          <a:xfrm>
            <a:off x="4165482" y="5027914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bot:</a:t>
            </a:r>
            <a:r>
              <a:rPr lang="en-US" sz="1200" b="1" dirty="0" err="1">
                <a:latin typeface="+mj-lt"/>
              </a:rPr>
              <a:t>adjacentElement</a:t>
            </a:r>
            <a:endParaRPr lang="en-NL" sz="1200" b="1" dirty="0">
              <a:latin typeface="+mj-lt"/>
            </a:endParaRPr>
          </a:p>
        </p:txBody>
      </p:sp>
      <p:sp>
        <p:nvSpPr>
          <p:cNvPr id="21" name="Tekstvak 120">
            <a:extLst>
              <a:ext uri="{FF2B5EF4-FFF2-40B4-BE49-F238E27FC236}">
                <a16:creationId xmlns:a16="http://schemas.microsoft.com/office/drawing/2014/main" id="{8E709F03-D805-505A-0AF9-38D556E84F75}"/>
              </a:ext>
            </a:extLst>
          </p:cNvPr>
          <p:cNvSpPr txBox="1"/>
          <p:nvPr/>
        </p:nvSpPr>
        <p:spPr>
          <a:xfrm>
            <a:off x="4165484" y="3910314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bot:</a:t>
            </a:r>
            <a:r>
              <a:rPr lang="en-US" sz="1200" b="1" dirty="0" err="1">
                <a:latin typeface="+mj-lt"/>
              </a:rPr>
              <a:t>hasSpace</a:t>
            </a:r>
            <a:endParaRPr lang="en-NL" sz="1200" b="1" dirty="0">
              <a:latin typeface="+mj-lt"/>
            </a:endParaRPr>
          </a:p>
        </p:txBody>
      </p:sp>
      <p:sp>
        <p:nvSpPr>
          <p:cNvPr id="22" name="Tekstvak 120">
            <a:extLst>
              <a:ext uri="{FF2B5EF4-FFF2-40B4-BE49-F238E27FC236}">
                <a16:creationId xmlns:a16="http://schemas.microsoft.com/office/drawing/2014/main" id="{7219D150-8A6E-D79C-3EA3-9FD70B7841CA}"/>
              </a:ext>
            </a:extLst>
          </p:cNvPr>
          <p:cNvSpPr txBox="1"/>
          <p:nvPr/>
        </p:nvSpPr>
        <p:spPr>
          <a:xfrm>
            <a:off x="4165482" y="2792713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bot:</a:t>
            </a:r>
            <a:r>
              <a:rPr lang="en-US" sz="1200" b="1" dirty="0" err="1">
                <a:latin typeface="+mj-lt"/>
              </a:rPr>
              <a:t>hasBuilding</a:t>
            </a:r>
            <a:endParaRPr lang="en-NL" sz="1200" b="1" dirty="0">
              <a:latin typeface="+mj-lt"/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E2359FEA-8F29-1FF7-11BA-2700CB753F6B}"/>
              </a:ext>
            </a:extLst>
          </p:cNvPr>
          <p:cNvSpPr/>
          <p:nvPr/>
        </p:nvSpPr>
        <p:spPr>
          <a:xfrm>
            <a:off x="6354712" y="3354182"/>
            <a:ext cx="2159833" cy="25256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inst3: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LivingRoomTemp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6A9FE19F-28DB-8CB2-227E-2BA67C90A8B0}"/>
              </a:ext>
            </a:extLst>
          </p:cNvPr>
          <p:cNvSpPr/>
          <p:nvPr/>
        </p:nvSpPr>
        <p:spPr>
          <a:xfrm>
            <a:off x="6354712" y="4471783"/>
            <a:ext cx="2159833" cy="25256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inst3: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TemperatureSensor_01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A6C13129-E11B-10C9-DF15-BA164D9AFAF8}"/>
              </a:ext>
            </a:extLst>
          </p:cNvPr>
          <p:cNvSpPr/>
          <p:nvPr/>
        </p:nvSpPr>
        <p:spPr>
          <a:xfrm>
            <a:off x="8863153" y="2232011"/>
            <a:ext cx="2159833" cy="25256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inst4: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EindhovenTemperature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B85E10DC-71D5-5CBC-131C-7D696C3B1960}"/>
              </a:ext>
            </a:extLst>
          </p:cNvPr>
          <p:cNvSpPr/>
          <p:nvPr/>
        </p:nvSpPr>
        <p:spPr>
          <a:xfrm>
            <a:off x="8863153" y="3354180"/>
            <a:ext cx="2159833" cy="25256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inst4: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TemperatureSensor_02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19C97017-C098-8E9D-DC35-E33DFB3A2E00}"/>
              </a:ext>
            </a:extLst>
          </p:cNvPr>
          <p:cNvSpPr/>
          <p:nvPr/>
        </p:nvSpPr>
        <p:spPr>
          <a:xfrm>
            <a:off x="1252568" y="4858642"/>
            <a:ext cx="1626672" cy="25256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inst2: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Brick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749F37D0-E31B-136B-1EEB-6E1ED4D4A57A}"/>
              </a:ext>
            </a:extLst>
          </p:cNvPr>
          <p:cNvSpPr/>
          <p:nvPr/>
        </p:nvSpPr>
        <p:spPr>
          <a:xfrm>
            <a:off x="1274003" y="5592926"/>
            <a:ext cx="1626672" cy="25256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+mj-lt"/>
                <a:cs typeface="Courier New" panose="02070309020205020404" pitchFamily="49" charset="0"/>
              </a:rPr>
              <a:t>inst</a:t>
            </a:r>
            <a:r>
              <a:rPr lang="en-US" sz="1200" dirty="0">
                <a:latin typeface="+mj-lt"/>
                <a:cs typeface="Courier New" panose="02070309020205020404" pitchFamily="49" charset="0"/>
              </a:rPr>
              <a:t>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…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0" name="Tekstvak 120">
            <a:extLst>
              <a:ext uri="{FF2B5EF4-FFF2-40B4-BE49-F238E27FC236}">
                <a16:creationId xmlns:a16="http://schemas.microsoft.com/office/drawing/2014/main" id="{D3841660-054A-883F-7397-DCE06CF29CFF}"/>
              </a:ext>
            </a:extLst>
          </p:cNvPr>
          <p:cNvSpPr txBox="1"/>
          <p:nvPr/>
        </p:nvSpPr>
        <p:spPr>
          <a:xfrm>
            <a:off x="2945481" y="5469205"/>
            <a:ext cx="1220001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ex:</a:t>
            </a:r>
            <a:r>
              <a:rPr lang="en-US" sz="1200" b="1" dirty="0" err="1">
                <a:latin typeface="+mj-lt"/>
              </a:rPr>
              <a:t>hasMaterial</a:t>
            </a:r>
            <a:endParaRPr lang="en-NL" sz="1200" b="1" dirty="0">
              <a:latin typeface="+mj-lt"/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FCB0DCE8-0159-FE59-D96F-4FEFFA9CEA4C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2065904" y="5111207"/>
            <a:ext cx="21435" cy="48171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120">
            <a:extLst>
              <a:ext uri="{FF2B5EF4-FFF2-40B4-BE49-F238E27FC236}">
                <a16:creationId xmlns:a16="http://schemas.microsoft.com/office/drawing/2014/main" id="{58ACC728-0ED1-5129-67FD-67A03C4FB33F}"/>
              </a:ext>
            </a:extLst>
          </p:cNvPr>
          <p:cNvSpPr txBox="1"/>
          <p:nvPr/>
        </p:nvSpPr>
        <p:spPr>
          <a:xfrm>
            <a:off x="1071571" y="5208744"/>
            <a:ext cx="2010599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ex:</a:t>
            </a:r>
            <a:r>
              <a:rPr lang="en-US" sz="1200" b="1" dirty="0" err="1">
                <a:latin typeface="+mj-lt"/>
              </a:rPr>
              <a:t>hasMaterialProperty</a:t>
            </a:r>
            <a:endParaRPr lang="en-NL" sz="1200" b="1" dirty="0">
              <a:latin typeface="+mj-lt"/>
            </a:endParaRPr>
          </a:p>
        </p:txBody>
      </p: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A6CA523E-B311-5951-5941-0AB08BFAC65F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5792158" y="3480465"/>
            <a:ext cx="562553" cy="1117601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C1A292E-83FE-CA03-E45B-A748301CA0B1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5792158" y="4598065"/>
            <a:ext cx="562553" cy="111760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kstvak 120">
            <a:extLst>
              <a:ext uri="{FF2B5EF4-FFF2-40B4-BE49-F238E27FC236}">
                <a16:creationId xmlns:a16="http://schemas.microsoft.com/office/drawing/2014/main" id="{BB12F007-DEC3-5C30-06C0-9F2374896979}"/>
              </a:ext>
            </a:extLst>
          </p:cNvPr>
          <p:cNvSpPr txBox="1"/>
          <p:nvPr/>
        </p:nvSpPr>
        <p:spPr>
          <a:xfrm>
            <a:off x="5518777" y="5151529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hosts</a:t>
            </a:r>
            <a:endParaRPr lang="en-NL" sz="1200" b="1" dirty="0">
              <a:latin typeface="+mj-lt"/>
            </a:endParaRPr>
          </a:p>
        </p:txBody>
      </p:sp>
      <p:sp>
        <p:nvSpPr>
          <p:cNvPr id="36" name="Tekstvak 120">
            <a:extLst>
              <a:ext uri="{FF2B5EF4-FFF2-40B4-BE49-F238E27FC236}">
                <a16:creationId xmlns:a16="http://schemas.microsoft.com/office/drawing/2014/main" id="{B47669FF-C027-F434-EF05-F5920F15200F}"/>
              </a:ext>
            </a:extLst>
          </p:cNvPr>
          <p:cNvSpPr txBox="1"/>
          <p:nvPr/>
        </p:nvSpPr>
        <p:spPr>
          <a:xfrm>
            <a:off x="5518778" y="3902310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hasProperty</a:t>
            </a:r>
            <a:endParaRPr lang="en-NL" sz="1200" b="1" dirty="0">
              <a:latin typeface="+mj-lt"/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194EEE3A-CE7A-A842-F449-68BAC1725371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7434628" y="3606747"/>
            <a:ext cx="0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120">
            <a:extLst>
              <a:ext uri="{FF2B5EF4-FFF2-40B4-BE49-F238E27FC236}">
                <a16:creationId xmlns:a16="http://schemas.microsoft.com/office/drawing/2014/main" id="{C1117FC3-8E23-EA13-6F7F-657D07765D1C}"/>
              </a:ext>
            </a:extLst>
          </p:cNvPr>
          <p:cNvSpPr txBox="1"/>
          <p:nvPr/>
        </p:nvSpPr>
        <p:spPr>
          <a:xfrm>
            <a:off x="6621290" y="3910314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observedBy</a:t>
            </a:r>
            <a:endParaRPr lang="en-NL" sz="1200" b="1" dirty="0">
              <a:latin typeface="+mj-lt"/>
            </a:endParaRPr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AD7F6583-D75B-BA15-8163-B605A74C62DF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9943069" y="2484577"/>
            <a:ext cx="0" cy="8696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kstvak 120">
            <a:extLst>
              <a:ext uri="{FF2B5EF4-FFF2-40B4-BE49-F238E27FC236}">
                <a16:creationId xmlns:a16="http://schemas.microsoft.com/office/drawing/2014/main" id="{63B48E8B-AD67-7C6A-4AA6-F49DB9AECA74}"/>
              </a:ext>
            </a:extLst>
          </p:cNvPr>
          <p:cNvSpPr txBox="1"/>
          <p:nvPr/>
        </p:nvSpPr>
        <p:spPr>
          <a:xfrm>
            <a:off x="9129732" y="2765490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observedBy</a:t>
            </a:r>
            <a:endParaRPr lang="en-NL" sz="1200" b="1" dirty="0">
              <a:latin typeface="+mj-lt"/>
            </a:endParaRP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EE719635-F61A-A6EA-83A1-6770D993764D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5792157" y="2358294"/>
            <a:ext cx="3070995" cy="45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kstvak 120">
            <a:extLst>
              <a:ext uri="{FF2B5EF4-FFF2-40B4-BE49-F238E27FC236}">
                <a16:creationId xmlns:a16="http://schemas.microsoft.com/office/drawing/2014/main" id="{56B536FA-298D-BD9F-7D27-D3F237DC8882}"/>
              </a:ext>
            </a:extLst>
          </p:cNvPr>
          <p:cNvSpPr txBox="1"/>
          <p:nvPr/>
        </p:nvSpPr>
        <p:spPr>
          <a:xfrm>
            <a:off x="6514318" y="2126462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hasProperty</a:t>
            </a:r>
            <a:endParaRPr lang="en-NL" sz="1200" b="1" dirty="0">
              <a:latin typeface="+mj-lt"/>
            </a:endParaRPr>
          </a:p>
        </p:txBody>
      </p:sp>
      <p:cxnSp>
        <p:nvCxnSpPr>
          <p:cNvPr id="43" name="Verbindingslijn: gekromd 42">
            <a:extLst>
              <a:ext uri="{FF2B5EF4-FFF2-40B4-BE49-F238E27FC236}">
                <a16:creationId xmlns:a16="http://schemas.microsoft.com/office/drawing/2014/main" id="{B322FC0F-9264-6A99-D92D-B8195D9EC55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08927" y="2981436"/>
            <a:ext cx="656559" cy="499027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Verbindingslijn: gekromd 44">
            <a:extLst>
              <a:ext uri="{FF2B5EF4-FFF2-40B4-BE49-F238E27FC236}">
                <a16:creationId xmlns:a16="http://schemas.microsoft.com/office/drawing/2014/main" id="{7B99385F-BA94-7EAA-725C-2DDDB6B15921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7535807" y="4623169"/>
            <a:ext cx="670831" cy="873188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A8F47556-202E-6ABB-5BE4-19E2B499C874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rot="10800000">
            <a:off x="2879240" y="4984924"/>
            <a:ext cx="1286245" cy="730741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6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9C24C-8B56-52D4-663F-941D661D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vak 120">
            <a:extLst>
              <a:ext uri="{FF2B5EF4-FFF2-40B4-BE49-F238E27FC236}">
                <a16:creationId xmlns:a16="http://schemas.microsoft.com/office/drawing/2014/main" id="{EB1CFAF0-2C04-A64B-EE37-E1F897990D66}"/>
              </a:ext>
            </a:extLst>
          </p:cNvPr>
          <p:cNvSpPr txBox="1"/>
          <p:nvPr/>
        </p:nvSpPr>
        <p:spPr>
          <a:xfrm>
            <a:off x="8833385" y="1827029"/>
            <a:ext cx="225371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/>
                </a:solidFill>
                <a:latin typeface="+mj-lt"/>
              </a:rPr>
              <a:t>PDF</a:t>
            </a: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4"/>
              </a:solidFill>
              <a:latin typeface="+mj-lt"/>
            </a:endParaRPr>
          </a:p>
          <a:p>
            <a:pPr algn="ctr"/>
            <a:endParaRPr lang="en-NL" sz="12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8" name="Tekstvak 120">
            <a:extLst>
              <a:ext uri="{FF2B5EF4-FFF2-40B4-BE49-F238E27FC236}">
                <a16:creationId xmlns:a16="http://schemas.microsoft.com/office/drawing/2014/main" id="{791CA30E-EF1E-B086-75FC-126B214E4805}"/>
              </a:ext>
            </a:extLst>
          </p:cNvPr>
          <p:cNvSpPr txBox="1"/>
          <p:nvPr/>
        </p:nvSpPr>
        <p:spPr>
          <a:xfrm>
            <a:off x="945528" y="4597019"/>
            <a:ext cx="2253715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+mj-lt"/>
              </a:rPr>
              <a:t>Excel</a:t>
            </a: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6"/>
              </a:solidFill>
              <a:latin typeface="+mj-lt"/>
            </a:endParaRPr>
          </a:p>
          <a:p>
            <a:pPr algn="ctr"/>
            <a:endParaRPr lang="en-NL" sz="12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Tekstvak 120">
            <a:extLst>
              <a:ext uri="{FF2B5EF4-FFF2-40B4-BE49-F238E27FC236}">
                <a16:creationId xmlns:a16="http://schemas.microsoft.com/office/drawing/2014/main" id="{369A8E47-F633-B3C0-BC9F-C687E4EE04EA}"/>
              </a:ext>
            </a:extLst>
          </p:cNvPr>
          <p:cNvSpPr txBox="1"/>
          <p:nvPr/>
        </p:nvSpPr>
        <p:spPr>
          <a:xfrm>
            <a:off x="4078818" y="1827029"/>
            <a:ext cx="1809615" cy="4154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+mj-lt"/>
              </a:rPr>
              <a:t>IFC</a:t>
            </a: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4" name="Tekstvak 120">
            <a:extLst>
              <a:ext uri="{FF2B5EF4-FFF2-40B4-BE49-F238E27FC236}">
                <a16:creationId xmlns:a16="http://schemas.microsoft.com/office/drawing/2014/main" id="{1127E470-2B3E-1653-9620-1883E9DF45D1}"/>
              </a:ext>
            </a:extLst>
          </p:cNvPr>
          <p:cNvSpPr txBox="1"/>
          <p:nvPr/>
        </p:nvSpPr>
        <p:spPr>
          <a:xfrm rot="654348">
            <a:off x="890409" y="4750311"/>
            <a:ext cx="5190107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905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Sticky notes</a:t>
            </a:r>
          </a:p>
          <a:p>
            <a:pPr algn="ctr"/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 algn="ctr"/>
            <a:endParaRPr lang="en-NL" sz="1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6" name="Tekstvak 120">
            <a:extLst>
              <a:ext uri="{FF2B5EF4-FFF2-40B4-BE49-F238E27FC236}">
                <a16:creationId xmlns:a16="http://schemas.microsoft.com/office/drawing/2014/main" id="{C41588B6-2D88-5D7C-3481-0D0035A0DBC4}"/>
              </a:ext>
            </a:extLst>
          </p:cNvPr>
          <p:cNvSpPr txBox="1"/>
          <p:nvPr/>
        </p:nvSpPr>
        <p:spPr>
          <a:xfrm>
            <a:off x="3939624" y="1697216"/>
            <a:ext cx="7257777" cy="1015663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SQL database</a:t>
            </a: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NL" sz="1200" b="1" dirty="0">
              <a:latin typeface="+mj-lt"/>
            </a:endParaRPr>
          </a:p>
        </p:txBody>
      </p:sp>
      <p:sp>
        <p:nvSpPr>
          <p:cNvPr id="10" name="Tekstvak 120">
            <a:extLst>
              <a:ext uri="{FF2B5EF4-FFF2-40B4-BE49-F238E27FC236}">
                <a16:creationId xmlns:a16="http://schemas.microsoft.com/office/drawing/2014/main" id="{A7125EFE-ACDC-AED7-4DEC-9987C19A463E}"/>
              </a:ext>
            </a:extLst>
          </p:cNvPr>
          <p:cNvSpPr txBox="1"/>
          <p:nvPr/>
        </p:nvSpPr>
        <p:spPr>
          <a:xfrm>
            <a:off x="6294857" y="2936713"/>
            <a:ext cx="2253715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/>
                </a:solidFill>
                <a:latin typeface="+mj-lt"/>
              </a:rPr>
              <a:t>PDF</a:t>
            </a: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US" sz="12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NL" sz="12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7" name="Tekstvak 120">
            <a:extLst>
              <a:ext uri="{FF2B5EF4-FFF2-40B4-BE49-F238E27FC236}">
                <a16:creationId xmlns:a16="http://schemas.microsoft.com/office/drawing/2014/main" id="{C6FE8C32-A74C-C31E-1E19-80453563E66A}"/>
              </a:ext>
            </a:extLst>
          </p:cNvPr>
          <p:cNvSpPr txBox="1"/>
          <p:nvPr/>
        </p:nvSpPr>
        <p:spPr>
          <a:xfrm>
            <a:off x="6142169" y="4217271"/>
            <a:ext cx="5572988" cy="1754326"/>
          </a:xfrm>
          <a:prstGeom prst="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19050">
            <a:solidFill>
              <a:schemeClr val="accent3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/>
                </a:solidFill>
                <a:latin typeface="+mj-lt"/>
              </a:rPr>
              <a:t>		Time series database</a:t>
            </a: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US" sz="1200" b="1" dirty="0">
              <a:latin typeface="+mj-lt"/>
            </a:endParaRPr>
          </a:p>
          <a:p>
            <a:pPr algn="ctr"/>
            <a:endParaRPr lang="en-NL" sz="12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389923-054D-74A3-3E60-F4F38727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exist in different formats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24208F3-3E8B-C175-428F-7E4B79EF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5FB0624-C51D-4990-26B0-8D58D6CD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43</a:t>
            </a:fld>
            <a:endParaRPr lang="en-GB" dirty="0"/>
          </a:p>
        </p:txBody>
      </p:sp>
      <p:pic>
        <p:nvPicPr>
          <p:cNvPr id="6" name="Picture 16" descr="Pushing Boundaries: Architectural Visualization | SketchUp Blog">
            <a:extLst>
              <a:ext uri="{FF2B5EF4-FFF2-40B4-BE49-F238E27FC236}">
                <a16:creationId xmlns:a16="http://schemas.microsoft.com/office/drawing/2014/main" id="{AAA7AD16-5148-5D39-5CB9-6840B9CD9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5">
            <a:off x="-249372" y="2283499"/>
            <a:ext cx="3990975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Time Series Temperature Prediction from IoT Sensor Data | KNIME">
            <a:extLst>
              <a:ext uri="{FF2B5EF4-FFF2-40B4-BE49-F238E27FC236}">
                <a16:creationId xmlns:a16="http://schemas.microsoft.com/office/drawing/2014/main" id="{F0225DB4-9B49-08AC-D3F5-55A88EDF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2641">
            <a:off x="7925599" y="4692814"/>
            <a:ext cx="3217424" cy="11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249C2872-506D-C73D-5D7B-E26B03A5ADC7}"/>
              </a:ext>
            </a:extLst>
          </p:cNvPr>
          <p:cNvSpPr/>
          <p:nvPr/>
        </p:nvSpPr>
        <p:spPr>
          <a:xfrm>
            <a:off x="4165486" y="3354182"/>
            <a:ext cx="1626673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 err="1">
                <a:latin typeface="+mj-lt"/>
                <a:cs typeface="Courier New" panose="02070309020205020404" pitchFamily="49" charset="0"/>
              </a:rPr>
              <a:t>MyHouse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57197357-5B1D-89F1-FB56-060DA4FE2D9C}"/>
              </a:ext>
            </a:extLst>
          </p:cNvPr>
          <p:cNvSpPr/>
          <p:nvPr/>
        </p:nvSpPr>
        <p:spPr>
          <a:xfrm>
            <a:off x="4165485" y="4471783"/>
            <a:ext cx="1626672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 err="1">
                <a:latin typeface="+mj-lt"/>
                <a:cs typeface="Courier New" panose="02070309020205020404" pitchFamily="49" charset="0"/>
              </a:rPr>
              <a:t>LivingRoom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1BF2FB5D-5D3B-7085-A6A8-4AA15683BE05}"/>
              </a:ext>
            </a:extLst>
          </p:cNvPr>
          <p:cNvSpPr/>
          <p:nvPr/>
        </p:nvSpPr>
        <p:spPr>
          <a:xfrm>
            <a:off x="4165485" y="5589383"/>
            <a:ext cx="1626672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Wall_01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F8ECF138-F2DD-7074-D1E0-F5B0C767DCC7}"/>
              </a:ext>
            </a:extLst>
          </p:cNvPr>
          <p:cNvSpPr/>
          <p:nvPr/>
        </p:nvSpPr>
        <p:spPr>
          <a:xfrm>
            <a:off x="4165485" y="2236580"/>
            <a:ext cx="1626673" cy="252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Site1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58ED439-D36B-41C7-EFC2-B8818B64851C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4978822" y="2489146"/>
            <a:ext cx="1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9160DD26-830F-EE75-9FF0-B2233099A65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978821" y="3606746"/>
            <a:ext cx="0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9A1A05A7-936C-07E9-9C0D-6E8DE9C806D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978821" y="4724347"/>
            <a:ext cx="0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20">
            <a:extLst>
              <a:ext uri="{FF2B5EF4-FFF2-40B4-BE49-F238E27FC236}">
                <a16:creationId xmlns:a16="http://schemas.microsoft.com/office/drawing/2014/main" id="{EF3EC7E2-7A02-FA3B-2614-16E78487A3CF}"/>
              </a:ext>
            </a:extLst>
          </p:cNvPr>
          <p:cNvSpPr txBox="1"/>
          <p:nvPr/>
        </p:nvSpPr>
        <p:spPr>
          <a:xfrm>
            <a:off x="4165482" y="5027914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bot:</a:t>
            </a:r>
            <a:r>
              <a:rPr lang="en-US" sz="1200" b="1" dirty="0" err="1">
                <a:latin typeface="+mj-lt"/>
              </a:rPr>
              <a:t>adjacentElement</a:t>
            </a:r>
            <a:endParaRPr lang="en-NL" sz="1200" b="1" dirty="0">
              <a:latin typeface="+mj-lt"/>
            </a:endParaRPr>
          </a:p>
        </p:txBody>
      </p:sp>
      <p:sp>
        <p:nvSpPr>
          <p:cNvPr id="21" name="Tekstvak 120">
            <a:extLst>
              <a:ext uri="{FF2B5EF4-FFF2-40B4-BE49-F238E27FC236}">
                <a16:creationId xmlns:a16="http://schemas.microsoft.com/office/drawing/2014/main" id="{E10E3179-0B01-20AB-09C0-1949BC25207E}"/>
              </a:ext>
            </a:extLst>
          </p:cNvPr>
          <p:cNvSpPr txBox="1"/>
          <p:nvPr/>
        </p:nvSpPr>
        <p:spPr>
          <a:xfrm>
            <a:off x="4165484" y="3910314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bot:</a:t>
            </a:r>
            <a:r>
              <a:rPr lang="en-US" sz="1200" b="1" dirty="0" err="1">
                <a:latin typeface="+mj-lt"/>
              </a:rPr>
              <a:t>hasSpace</a:t>
            </a:r>
            <a:endParaRPr lang="en-NL" sz="1200" b="1" dirty="0">
              <a:latin typeface="+mj-lt"/>
            </a:endParaRPr>
          </a:p>
        </p:txBody>
      </p:sp>
      <p:sp>
        <p:nvSpPr>
          <p:cNvPr id="22" name="Tekstvak 120">
            <a:extLst>
              <a:ext uri="{FF2B5EF4-FFF2-40B4-BE49-F238E27FC236}">
                <a16:creationId xmlns:a16="http://schemas.microsoft.com/office/drawing/2014/main" id="{F1EA3121-2415-4A04-4BBD-2DF2C3214433}"/>
              </a:ext>
            </a:extLst>
          </p:cNvPr>
          <p:cNvSpPr txBox="1"/>
          <p:nvPr/>
        </p:nvSpPr>
        <p:spPr>
          <a:xfrm>
            <a:off x="4165482" y="2792713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bot:</a:t>
            </a:r>
            <a:r>
              <a:rPr lang="en-US" sz="1200" b="1" dirty="0" err="1">
                <a:latin typeface="+mj-lt"/>
              </a:rPr>
              <a:t>hasBuilding</a:t>
            </a:r>
            <a:endParaRPr lang="en-NL" sz="1200" b="1" dirty="0">
              <a:latin typeface="+mj-lt"/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B5A79E6B-369A-FDB0-284B-FCD00FD30439}"/>
              </a:ext>
            </a:extLst>
          </p:cNvPr>
          <p:cNvSpPr/>
          <p:nvPr/>
        </p:nvSpPr>
        <p:spPr>
          <a:xfrm>
            <a:off x="6354712" y="3354182"/>
            <a:ext cx="2159833" cy="25256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inst3: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LivingRoomTemp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8A7A466C-7CC8-9FDE-F371-E65DB8086657}"/>
              </a:ext>
            </a:extLst>
          </p:cNvPr>
          <p:cNvSpPr/>
          <p:nvPr/>
        </p:nvSpPr>
        <p:spPr>
          <a:xfrm>
            <a:off x="6354712" y="4471783"/>
            <a:ext cx="2159833" cy="25256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inst3: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TemperatureSensor_01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C2B183BF-1B63-BC06-56BF-AB2E771860D9}"/>
              </a:ext>
            </a:extLst>
          </p:cNvPr>
          <p:cNvSpPr/>
          <p:nvPr/>
        </p:nvSpPr>
        <p:spPr>
          <a:xfrm>
            <a:off x="8863153" y="2232011"/>
            <a:ext cx="2159833" cy="25256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inst4: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EindhovenTemperature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D08F76E6-6D2A-9CA9-2C6F-70DB5EBED679}"/>
              </a:ext>
            </a:extLst>
          </p:cNvPr>
          <p:cNvSpPr/>
          <p:nvPr/>
        </p:nvSpPr>
        <p:spPr>
          <a:xfrm>
            <a:off x="8863153" y="3354180"/>
            <a:ext cx="2159833" cy="25256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inst4: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TemperatureSensor_02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286F4AF9-7127-1434-4D82-3AAD51F882D1}"/>
              </a:ext>
            </a:extLst>
          </p:cNvPr>
          <p:cNvSpPr/>
          <p:nvPr/>
        </p:nvSpPr>
        <p:spPr>
          <a:xfrm>
            <a:off x="1252568" y="4858642"/>
            <a:ext cx="1626672" cy="25256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  <a:cs typeface="Courier New" panose="02070309020205020404" pitchFamily="49" charset="0"/>
              </a:rPr>
              <a:t>inst2: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Brick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DB1B6DD0-7ABC-5622-C7CB-2B4D4E3CA8B0}"/>
              </a:ext>
            </a:extLst>
          </p:cNvPr>
          <p:cNvSpPr/>
          <p:nvPr/>
        </p:nvSpPr>
        <p:spPr>
          <a:xfrm>
            <a:off x="1274003" y="5592926"/>
            <a:ext cx="1626672" cy="25256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+mj-lt"/>
                <a:cs typeface="Courier New" panose="02070309020205020404" pitchFamily="49" charset="0"/>
              </a:rPr>
              <a:t>inst</a:t>
            </a:r>
            <a:r>
              <a:rPr lang="en-US" sz="1200" dirty="0">
                <a:latin typeface="+mj-lt"/>
                <a:cs typeface="Courier New" panose="02070309020205020404" pitchFamily="49" charset="0"/>
              </a:rPr>
              <a:t>:</a:t>
            </a:r>
            <a:r>
              <a:rPr lang="en-US" sz="1200" b="1" dirty="0">
                <a:latin typeface="+mj-lt"/>
                <a:cs typeface="Courier New" panose="02070309020205020404" pitchFamily="49" charset="0"/>
              </a:rPr>
              <a:t>…</a:t>
            </a:r>
            <a:endParaRPr lang="LID4096" sz="12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0" name="Tekstvak 120">
            <a:extLst>
              <a:ext uri="{FF2B5EF4-FFF2-40B4-BE49-F238E27FC236}">
                <a16:creationId xmlns:a16="http://schemas.microsoft.com/office/drawing/2014/main" id="{FD235435-2C6E-AA52-274E-37C95323CA4D}"/>
              </a:ext>
            </a:extLst>
          </p:cNvPr>
          <p:cNvSpPr txBox="1"/>
          <p:nvPr/>
        </p:nvSpPr>
        <p:spPr>
          <a:xfrm>
            <a:off x="2945481" y="5469205"/>
            <a:ext cx="1220001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ex:</a:t>
            </a:r>
            <a:r>
              <a:rPr lang="en-US" sz="1200" b="1" dirty="0" err="1">
                <a:latin typeface="+mj-lt"/>
              </a:rPr>
              <a:t>hasMaterial</a:t>
            </a:r>
            <a:endParaRPr lang="en-NL" sz="1200" b="1" dirty="0">
              <a:latin typeface="+mj-lt"/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EC3DD5B2-F987-2164-48C0-97D4978235D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2065904" y="5111207"/>
            <a:ext cx="21435" cy="48171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120">
            <a:extLst>
              <a:ext uri="{FF2B5EF4-FFF2-40B4-BE49-F238E27FC236}">
                <a16:creationId xmlns:a16="http://schemas.microsoft.com/office/drawing/2014/main" id="{6592DEF0-2FDC-DE2F-D0A3-CDAC8FF0A874}"/>
              </a:ext>
            </a:extLst>
          </p:cNvPr>
          <p:cNvSpPr txBox="1"/>
          <p:nvPr/>
        </p:nvSpPr>
        <p:spPr>
          <a:xfrm>
            <a:off x="1071571" y="5208744"/>
            <a:ext cx="2010599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ex:</a:t>
            </a:r>
            <a:r>
              <a:rPr lang="en-US" sz="1200" b="1" dirty="0" err="1">
                <a:latin typeface="+mj-lt"/>
              </a:rPr>
              <a:t>hasMaterialProperty</a:t>
            </a:r>
            <a:endParaRPr lang="en-NL" sz="1200" b="1" dirty="0">
              <a:latin typeface="+mj-lt"/>
            </a:endParaRPr>
          </a:p>
        </p:txBody>
      </p: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1EE9913C-FCD9-2798-CD26-9C92ED4C84C4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5792158" y="3480465"/>
            <a:ext cx="562553" cy="1117601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55DA86C2-268B-577C-D15C-4DF2E4B5D2E0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5792158" y="4598065"/>
            <a:ext cx="562553" cy="111760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kstvak 120">
            <a:extLst>
              <a:ext uri="{FF2B5EF4-FFF2-40B4-BE49-F238E27FC236}">
                <a16:creationId xmlns:a16="http://schemas.microsoft.com/office/drawing/2014/main" id="{99A2280C-99E2-104A-CF34-B3081F5225F5}"/>
              </a:ext>
            </a:extLst>
          </p:cNvPr>
          <p:cNvSpPr txBox="1"/>
          <p:nvPr/>
        </p:nvSpPr>
        <p:spPr>
          <a:xfrm>
            <a:off x="5518777" y="5151529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hosts</a:t>
            </a:r>
            <a:endParaRPr lang="en-NL" sz="1200" b="1" dirty="0">
              <a:latin typeface="+mj-lt"/>
            </a:endParaRPr>
          </a:p>
        </p:txBody>
      </p:sp>
      <p:sp>
        <p:nvSpPr>
          <p:cNvPr id="36" name="Tekstvak 120">
            <a:extLst>
              <a:ext uri="{FF2B5EF4-FFF2-40B4-BE49-F238E27FC236}">
                <a16:creationId xmlns:a16="http://schemas.microsoft.com/office/drawing/2014/main" id="{1955DCB9-84CA-2A39-69B9-26E68EF12AE9}"/>
              </a:ext>
            </a:extLst>
          </p:cNvPr>
          <p:cNvSpPr txBox="1"/>
          <p:nvPr/>
        </p:nvSpPr>
        <p:spPr>
          <a:xfrm>
            <a:off x="5518778" y="3902310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hasProperty</a:t>
            </a:r>
            <a:endParaRPr lang="en-NL" sz="1200" b="1" dirty="0">
              <a:latin typeface="+mj-lt"/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C955399-37BD-4D61-981E-B5168DFA1BC2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7434628" y="3606747"/>
            <a:ext cx="0" cy="865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120">
            <a:extLst>
              <a:ext uri="{FF2B5EF4-FFF2-40B4-BE49-F238E27FC236}">
                <a16:creationId xmlns:a16="http://schemas.microsoft.com/office/drawing/2014/main" id="{8DBF93AD-9489-C50F-DED5-D23C7DB50F99}"/>
              </a:ext>
            </a:extLst>
          </p:cNvPr>
          <p:cNvSpPr txBox="1"/>
          <p:nvPr/>
        </p:nvSpPr>
        <p:spPr>
          <a:xfrm>
            <a:off x="6621290" y="3910314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observedBy</a:t>
            </a:r>
            <a:endParaRPr lang="en-NL" sz="1200" b="1" dirty="0">
              <a:latin typeface="+mj-lt"/>
            </a:endParaRPr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E5C4B23F-8C40-A095-420E-4D35779626F0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9943069" y="2484577"/>
            <a:ext cx="0" cy="8696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kstvak 120">
            <a:extLst>
              <a:ext uri="{FF2B5EF4-FFF2-40B4-BE49-F238E27FC236}">
                <a16:creationId xmlns:a16="http://schemas.microsoft.com/office/drawing/2014/main" id="{BC14B850-2F04-AE19-0FEF-89DCAC0D3B2D}"/>
              </a:ext>
            </a:extLst>
          </p:cNvPr>
          <p:cNvSpPr txBox="1"/>
          <p:nvPr/>
        </p:nvSpPr>
        <p:spPr>
          <a:xfrm>
            <a:off x="9129732" y="2765490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observedBy</a:t>
            </a:r>
            <a:endParaRPr lang="en-NL" sz="1200" b="1" dirty="0">
              <a:latin typeface="+mj-lt"/>
            </a:endParaRP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C2F91014-686F-C9F2-0B0B-24A45CA819A4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5792157" y="2358294"/>
            <a:ext cx="3070995" cy="45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kstvak 120">
            <a:extLst>
              <a:ext uri="{FF2B5EF4-FFF2-40B4-BE49-F238E27FC236}">
                <a16:creationId xmlns:a16="http://schemas.microsoft.com/office/drawing/2014/main" id="{37EC36A1-4205-9137-6391-72617BBA3060}"/>
              </a:ext>
            </a:extLst>
          </p:cNvPr>
          <p:cNvSpPr txBox="1"/>
          <p:nvPr/>
        </p:nvSpPr>
        <p:spPr>
          <a:xfrm>
            <a:off x="6514318" y="2126462"/>
            <a:ext cx="1626673" cy="27699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bop:</a:t>
            </a:r>
            <a:r>
              <a:rPr lang="en-US" sz="1200" b="1" dirty="0" err="1">
                <a:latin typeface="+mj-lt"/>
              </a:rPr>
              <a:t>hasProperty</a:t>
            </a:r>
            <a:endParaRPr lang="en-NL" sz="1200" b="1" dirty="0">
              <a:latin typeface="+mj-lt"/>
            </a:endParaRPr>
          </a:p>
        </p:txBody>
      </p:sp>
      <p:cxnSp>
        <p:nvCxnSpPr>
          <p:cNvPr id="43" name="Verbindingslijn: gekromd 42">
            <a:extLst>
              <a:ext uri="{FF2B5EF4-FFF2-40B4-BE49-F238E27FC236}">
                <a16:creationId xmlns:a16="http://schemas.microsoft.com/office/drawing/2014/main" id="{14DD7636-ABA7-0BA9-7675-1C7C312A5CE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08927" y="2981436"/>
            <a:ext cx="656559" cy="499027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Verbindingslijn: gekromd 44">
            <a:extLst>
              <a:ext uri="{FF2B5EF4-FFF2-40B4-BE49-F238E27FC236}">
                <a16:creationId xmlns:a16="http://schemas.microsoft.com/office/drawing/2014/main" id="{61330E94-18E1-8991-CB9F-3DFE300FD0E7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7535807" y="4623169"/>
            <a:ext cx="670831" cy="873188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33923F49-1C79-9134-2547-FB34D18671C9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rot="10800000">
            <a:off x="2879240" y="4984924"/>
            <a:ext cx="1286245" cy="730741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1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44" grpId="0" animBg="1"/>
      <p:bldP spid="46" grpId="0" animBg="1"/>
      <p:bldP spid="10" grpId="0" animBg="1"/>
      <p:bldP spid="4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4A7C9-88CB-0ECC-F970-5E21F2CB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DFF64-D07B-DCD5-0B88-4BAA8FEA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Building Data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3C3E20-423D-638C-8B80-7BFAA116A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Enables linking of files between stakeholders, databases, lifecycle phases and software tools.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Enables machines to understand those links.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Enables linking to non-building information, which is needed for digital twins.</a:t>
            </a:r>
          </a:p>
          <a:p>
            <a:endParaRPr lang="en-US" dirty="0"/>
          </a:p>
          <a:p>
            <a:r>
              <a:rPr lang="en-US" dirty="0"/>
              <a:t>Please note that </a:t>
            </a:r>
            <a:r>
              <a:rPr lang="en-US" b="1" dirty="0"/>
              <a:t>RDF graphs and non-RDF files coexist</a:t>
            </a:r>
            <a:r>
              <a:rPr lang="en-US" dirty="0"/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Parts of the non-RDF files can be converted to RDF graphs, so that we can </a:t>
            </a:r>
            <a:r>
              <a:rPr lang="en-US" b="1" dirty="0"/>
              <a:t>semantically represent buildings, spaces, elements, locations, properties, …, </a:t>
            </a:r>
            <a:r>
              <a:rPr lang="en-US" dirty="0"/>
              <a:t>in a machine-understandable form.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5E24B80-48D6-F662-622B-697DB459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FA66309-C476-1FED-626D-F9F196B0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30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AC825-C52B-4463-EF39-31E961B97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5E225-1423-BF0F-AB48-C4B5DC8B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Web-based BIM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CB65AD-8EB4-C2C7-81D8-FB19CDF5E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256D387-92AD-5AEE-8391-E7155EC9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4AD290-2A0C-0594-C099-19766AA1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6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0F520-A5C9-0982-42C5-917C062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buildingSmart</a:t>
            </a:r>
            <a:r>
              <a:rPr lang="en-US" dirty="0"/>
              <a:t> technical roadmap: move to the web!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33B534C-BEF1-2659-F924-3E806C06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486A9C8-CBE4-DC54-948D-23726325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46</a:t>
            </a:fld>
            <a:endParaRPr lang="en-GB" dirty="0"/>
          </a:p>
        </p:txBody>
      </p:sp>
      <p:grpSp>
        <p:nvGrpSpPr>
          <p:cNvPr id="45" name="Groep 44">
            <a:extLst>
              <a:ext uri="{FF2B5EF4-FFF2-40B4-BE49-F238E27FC236}">
                <a16:creationId xmlns:a16="http://schemas.microsoft.com/office/drawing/2014/main" id="{1407E381-EEB6-0B14-FE30-A176AAB539DC}"/>
              </a:ext>
            </a:extLst>
          </p:cNvPr>
          <p:cNvGrpSpPr/>
          <p:nvPr/>
        </p:nvGrpSpPr>
        <p:grpSpPr>
          <a:xfrm>
            <a:off x="1011766" y="1737238"/>
            <a:ext cx="10075335" cy="3174540"/>
            <a:chOff x="0" y="24880"/>
            <a:chExt cx="11230079" cy="3538398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30EFB4B2-C7B3-A984-FE61-1AFC4D0407E2}"/>
                </a:ext>
              </a:extLst>
            </p:cNvPr>
            <p:cNvSpPr/>
            <p:nvPr/>
          </p:nvSpPr>
          <p:spPr>
            <a:xfrm>
              <a:off x="838196" y="363435"/>
              <a:ext cx="10391880" cy="3190260"/>
            </a:xfrm>
            <a:prstGeom prst="rect">
              <a:avLst/>
            </a:prstGeom>
            <a:gradFill flip="none" rotWithShape="1">
              <a:gsLst>
                <a:gs pos="0">
                  <a:srgbClr val="EEE8E8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400" b="1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0BAB037C-4812-274F-B32F-B7AD17BCD23B}"/>
                </a:ext>
              </a:extLst>
            </p:cNvPr>
            <p:cNvCxnSpPr>
              <a:cxnSpLocks/>
            </p:cNvCxnSpPr>
            <p:nvPr/>
          </p:nvCxnSpPr>
          <p:spPr>
            <a:xfrm>
              <a:off x="851460" y="363435"/>
              <a:ext cx="10378619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96CC3AE4-ABFB-DF72-1865-035BF9BEF468}"/>
                </a:ext>
              </a:extLst>
            </p:cNvPr>
            <p:cNvSpPr txBox="1"/>
            <p:nvPr/>
          </p:nvSpPr>
          <p:spPr>
            <a:xfrm>
              <a:off x="838197" y="24880"/>
              <a:ext cx="2537691" cy="34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Bespoke, high threshold</a:t>
              </a:r>
              <a:endParaRPr lang="LID4096" sz="1400" b="1" dirty="0">
                <a:latin typeface="+mj-lt"/>
              </a:endParaRPr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55F98FBA-2232-515A-9EB7-CA11A755431F}"/>
                </a:ext>
              </a:extLst>
            </p:cNvPr>
            <p:cNvSpPr txBox="1"/>
            <p:nvPr/>
          </p:nvSpPr>
          <p:spPr>
            <a:xfrm>
              <a:off x="7721600" y="24880"/>
              <a:ext cx="3508475" cy="34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Generic, scalable, higher adoption</a:t>
              </a:r>
              <a:endParaRPr lang="LID4096" sz="1400" b="1" dirty="0">
                <a:latin typeface="+mj-lt"/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B6E417E9-13FF-DA1F-8D9D-D403B1329A41}"/>
                </a:ext>
              </a:extLst>
            </p:cNvPr>
            <p:cNvCxnSpPr/>
            <p:nvPr/>
          </p:nvCxnSpPr>
          <p:spPr>
            <a:xfrm flipV="1">
              <a:off x="1705796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0FB7597-4FAC-F57D-FC15-6E7877F7E80C}"/>
                </a:ext>
              </a:extLst>
            </p:cNvPr>
            <p:cNvCxnSpPr/>
            <p:nvPr/>
          </p:nvCxnSpPr>
          <p:spPr>
            <a:xfrm flipV="1">
              <a:off x="2573396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B983BE1E-8DCF-7392-22EB-C21A09C987D6}"/>
                </a:ext>
              </a:extLst>
            </p:cNvPr>
            <p:cNvCxnSpPr/>
            <p:nvPr/>
          </p:nvCxnSpPr>
          <p:spPr>
            <a:xfrm flipV="1">
              <a:off x="3440996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0832104B-D419-21A1-D7BF-CB293C7BA1EC}"/>
                </a:ext>
              </a:extLst>
            </p:cNvPr>
            <p:cNvCxnSpPr/>
            <p:nvPr/>
          </p:nvCxnSpPr>
          <p:spPr>
            <a:xfrm flipV="1">
              <a:off x="4308594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4C2C0DCB-3381-30C6-1A15-F7D8DCAA346A}"/>
                </a:ext>
              </a:extLst>
            </p:cNvPr>
            <p:cNvCxnSpPr/>
            <p:nvPr/>
          </p:nvCxnSpPr>
          <p:spPr>
            <a:xfrm flipV="1">
              <a:off x="5176192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48AA6381-2DC5-A366-226C-2FA3A7658091}"/>
                </a:ext>
              </a:extLst>
            </p:cNvPr>
            <p:cNvCxnSpPr/>
            <p:nvPr/>
          </p:nvCxnSpPr>
          <p:spPr>
            <a:xfrm flipV="1">
              <a:off x="6043792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0709374D-0AFC-11E9-2569-1BED117EA5C5}"/>
                </a:ext>
              </a:extLst>
            </p:cNvPr>
            <p:cNvCxnSpPr/>
            <p:nvPr/>
          </p:nvCxnSpPr>
          <p:spPr>
            <a:xfrm flipV="1">
              <a:off x="6911390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AA6D4C33-7412-677A-F6A5-3DE6BDCA956B}"/>
                </a:ext>
              </a:extLst>
            </p:cNvPr>
            <p:cNvCxnSpPr/>
            <p:nvPr/>
          </p:nvCxnSpPr>
          <p:spPr>
            <a:xfrm flipV="1">
              <a:off x="7778990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7CE366C8-391D-0C91-C69F-3C2EB063DBF3}"/>
                </a:ext>
              </a:extLst>
            </p:cNvPr>
            <p:cNvCxnSpPr/>
            <p:nvPr/>
          </p:nvCxnSpPr>
          <p:spPr>
            <a:xfrm flipV="1">
              <a:off x="8646588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8418802A-02EC-34E1-FF51-B77F484F42ED}"/>
                </a:ext>
              </a:extLst>
            </p:cNvPr>
            <p:cNvCxnSpPr/>
            <p:nvPr/>
          </p:nvCxnSpPr>
          <p:spPr>
            <a:xfrm flipV="1">
              <a:off x="9514188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BC649385-FCA1-926F-AB2E-D16C4B3C41AD}"/>
                </a:ext>
              </a:extLst>
            </p:cNvPr>
            <p:cNvCxnSpPr/>
            <p:nvPr/>
          </p:nvCxnSpPr>
          <p:spPr>
            <a:xfrm flipV="1">
              <a:off x="10381786" y="373017"/>
              <a:ext cx="0" cy="3190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hoek: afgeronde hoeken 20">
              <a:extLst>
                <a:ext uri="{FF2B5EF4-FFF2-40B4-BE49-F238E27FC236}">
                  <a16:creationId xmlns:a16="http://schemas.microsoft.com/office/drawing/2014/main" id="{036A298B-CD80-2531-6A02-038F136F0A9B}"/>
                </a:ext>
              </a:extLst>
            </p:cNvPr>
            <p:cNvSpPr/>
            <p:nvPr/>
          </p:nvSpPr>
          <p:spPr>
            <a:xfrm>
              <a:off x="1212756" y="2286670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+mj-lt"/>
                </a:rPr>
                <a:t>IfcDOC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Rechthoek: afgeronde hoeken 21">
              <a:extLst>
                <a:ext uri="{FF2B5EF4-FFF2-40B4-BE49-F238E27FC236}">
                  <a16:creationId xmlns:a16="http://schemas.microsoft.com/office/drawing/2014/main" id="{2DF14819-E243-EC56-A5C6-3C1E4BADED7D}"/>
                </a:ext>
              </a:extLst>
            </p:cNvPr>
            <p:cNvSpPr/>
            <p:nvPr/>
          </p:nvSpPr>
          <p:spPr>
            <a:xfrm>
              <a:off x="1910660" y="799561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+mj-lt"/>
                </a:rPr>
                <a:t>mvdXML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Rechthoek: afgeronde hoeken 22">
              <a:extLst>
                <a:ext uri="{FF2B5EF4-FFF2-40B4-BE49-F238E27FC236}">
                  <a16:creationId xmlns:a16="http://schemas.microsoft.com/office/drawing/2014/main" id="{CC82FFD9-E539-9AA1-A486-6892683AE2DA}"/>
                </a:ext>
              </a:extLst>
            </p:cNvPr>
            <p:cNvSpPr/>
            <p:nvPr/>
          </p:nvSpPr>
          <p:spPr>
            <a:xfrm>
              <a:off x="3169699" y="799561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IDM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4" name="Rechthoek: afgeronde hoeken 23">
              <a:extLst>
                <a:ext uri="{FF2B5EF4-FFF2-40B4-BE49-F238E27FC236}">
                  <a16:creationId xmlns:a16="http://schemas.microsoft.com/office/drawing/2014/main" id="{7194E6AA-9C64-3A0D-8A3A-47C50E886810}"/>
                </a:ext>
              </a:extLst>
            </p:cNvPr>
            <p:cNvSpPr/>
            <p:nvPr/>
          </p:nvSpPr>
          <p:spPr>
            <a:xfrm>
              <a:off x="4413367" y="2292704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+mj-lt"/>
                </a:rPr>
                <a:t>bSDD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5" name="Rechthoek: afgeronde hoeken 24">
              <a:extLst>
                <a:ext uri="{FF2B5EF4-FFF2-40B4-BE49-F238E27FC236}">
                  <a16:creationId xmlns:a16="http://schemas.microsoft.com/office/drawing/2014/main" id="{4A094898-8955-1043-28FB-824C84FAFD79}"/>
                </a:ext>
              </a:extLst>
            </p:cNvPr>
            <p:cNvSpPr/>
            <p:nvPr/>
          </p:nvSpPr>
          <p:spPr>
            <a:xfrm>
              <a:off x="5252390" y="1546132"/>
              <a:ext cx="1150981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STEP/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EXPRESS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393B5498-7951-54E2-745A-D91516F16C1F}"/>
                </a:ext>
              </a:extLst>
            </p:cNvPr>
            <p:cNvSpPr txBox="1"/>
            <p:nvPr/>
          </p:nvSpPr>
          <p:spPr>
            <a:xfrm>
              <a:off x="1" y="926615"/>
              <a:ext cx="1247774" cy="34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+mj-lt"/>
                </a:rPr>
                <a:t>Standards</a:t>
              </a:r>
              <a:endParaRPr lang="LID4096" sz="1400" b="1" dirty="0">
                <a:latin typeface="+mj-lt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E1BE373B-84BD-6F24-E2B5-3708E0584EDF}"/>
                </a:ext>
              </a:extLst>
            </p:cNvPr>
            <p:cNvSpPr txBox="1"/>
            <p:nvPr/>
          </p:nvSpPr>
          <p:spPr>
            <a:xfrm>
              <a:off x="1" y="1664265"/>
              <a:ext cx="1391232" cy="34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+mj-lt"/>
                </a:rPr>
                <a:t>Technology</a:t>
              </a:r>
              <a:endParaRPr lang="LID4096" sz="1400" b="1" dirty="0">
                <a:latin typeface="+mj-lt"/>
              </a:endParaRPr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4453AD70-FA79-0786-AD31-89B30D32E9DE}"/>
                </a:ext>
              </a:extLst>
            </p:cNvPr>
            <p:cNvSpPr txBox="1"/>
            <p:nvPr/>
          </p:nvSpPr>
          <p:spPr>
            <a:xfrm>
              <a:off x="0" y="2410078"/>
              <a:ext cx="1391232" cy="34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+mj-lt"/>
                </a:rPr>
                <a:t>Services</a:t>
              </a:r>
              <a:endParaRPr lang="LID4096" sz="1400" b="1" dirty="0">
                <a:latin typeface="+mj-lt"/>
              </a:endParaRPr>
            </a:p>
          </p:txBody>
        </p:sp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83CE7FE3-8773-3F38-0331-1B4EB1AE3B70}"/>
                </a:ext>
              </a:extLst>
            </p:cNvPr>
            <p:cNvSpPr/>
            <p:nvPr/>
          </p:nvSpPr>
          <p:spPr>
            <a:xfrm>
              <a:off x="5252392" y="799561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IFC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id="{903F5FE1-F276-4C5F-D68B-735E8C3FF055}"/>
                </a:ext>
              </a:extLst>
            </p:cNvPr>
            <p:cNvSpPr/>
            <p:nvPr/>
          </p:nvSpPr>
          <p:spPr>
            <a:xfrm>
              <a:off x="7335084" y="799561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IFC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1" name="Rechthoek: afgeronde hoeken 30">
              <a:extLst>
                <a:ext uri="{FF2B5EF4-FFF2-40B4-BE49-F238E27FC236}">
                  <a16:creationId xmlns:a16="http://schemas.microsoft.com/office/drawing/2014/main" id="{4F7CE132-4BA7-2D67-E8D3-5D21FA4DEE98}"/>
                </a:ext>
              </a:extLst>
            </p:cNvPr>
            <p:cNvSpPr/>
            <p:nvPr/>
          </p:nvSpPr>
          <p:spPr>
            <a:xfrm>
              <a:off x="8877777" y="799561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BCF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Rechthoek: afgeronde hoeken 31">
              <a:extLst>
                <a:ext uri="{FF2B5EF4-FFF2-40B4-BE49-F238E27FC236}">
                  <a16:creationId xmlns:a16="http://schemas.microsoft.com/office/drawing/2014/main" id="{D6860411-DD30-DD51-CC90-621C152C99A1}"/>
                </a:ext>
              </a:extLst>
            </p:cNvPr>
            <p:cNvSpPr/>
            <p:nvPr/>
          </p:nvSpPr>
          <p:spPr>
            <a:xfrm>
              <a:off x="10095196" y="797255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+mj-lt"/>
                </a:rPr>
                <a:t>bcfAPI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Rechthoek: afgeronde hoeken 32">
              <a:extLst>
                <a:ext uri="{FF2B5EF4-FFF2-40B4-BE49-F238E27FC236}">
                  <a16:creationId xmlns:a16="http://schemas.microsoft.com/office/drawing/2014/main" id="{D890157E-5699-66FB-7403-FAD9B6AA0ED1}"/>
                </a:ext>
              </a:extLst>
            </p:cNvPr>
            <p:cNvSpPr/>
            <p:nvPr/>
          </p:nvSpPr>
          <p:spPr>
            <a:xfrm>
              <a:off x="7419408" y="1546131"/>
              <a:ext cx="761165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UML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4" name="Rechthoek: afgeronde hoeken 33">
              <a:extLst>
                <a:ext uri="{FF2B5EF4-FFF2-40B4-BE49-F238E27FC236}">
                  <a16:creationId xmlns:a16="http://schemas.microsoft.com/office/drawing/2014/main" id="{4B5AE406-4715-BBAD-E9BA-D25F26A83C20}"/>
                </a:ext>
              </a:extLst>
            </p:cNvPr>
            <p:cNvSpPr/>
            <p:nvPr/>
          </p:nvSpPr>
          <p:spPr>
            <a:xfrm>
              <a:off x="8428562" y="1546131"/>
              <a:ext cx="761165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XML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5" name="Rechthoek: afgeronde hoeken 34">
              <a:extLst>
                <a:ext uri="{FF2B5EF4-FFF2-40B4-BE49-F238E27FC236}">
                  <a16:creationId xmlns:a16="http://schemas.microsoft.com/office/drawing/2014/main" id="{9ECBCA1D-87FB-A896-9561-BFFB4B60B3E6}"/>
                </a:ext>
              </a:extLst>
            </p:cNvPr>
            <p:cNvSpPr/>
            <p:nvPr/>
          </p:nvSpPr>
          <p:spPr>
            <a:xfrm>
              <a:off x="9251134" y="1546132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Linked Data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6" name="Rechthoek: afgeronde hoeken 35">
              <a:extLst>
                <a:ext uri="{FF2B5EF4-FFF2-40B4-BE49-F238E27FC236}">
                  <a16:creationId xmlns:a16="http://schemas.microsoft.com/office/drawing/2014/main" id="{0E2FAB08-4DE7-249B-01B8-DCC4B642B380}"/>
                </a:ext>
              </a:extLst>
            </p:cNvPr>
            <p:cNvSpPr/>
            <p:nvPr/>
          </p:nvSpPr>
          <p:spPr>
            <a:xfrm>
              <a:off x="10392540" y="1546132"/>
              <a:ext cx="788265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JSON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7" name="Rechthoek: afgeronde hoeken 36">
              <a:extLst>
                <a:ext uri="{FF2B5EF4-FFF2-40B4-BE49-F238E27FC236}">
                  <a16:creationId xmlns:a16="http://schemas.microsoft.com/office/drawing/2014/main" id="{EBBA6D9A-9644-435E-71CC-AF97282F518E}"/>
                </a:ext>
              </a:extLst>
            </p:cNvPr>
            <p:cNvSpPr/>
            <p:nvPr/>
          </p:nvSpPr>
          <p:spPr>
            <a:xfrm>
              <a:off x="8813022" y="2295008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GitHub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8" name="Rechthoek: afgeronde hoeken 37">
              <a:extLst>
                <a:ext uri="{FF2B5EF4-FFF2-40B4-BE49-F238E27FC236}">
                  <a16:creationId xmlns:a16="http://schemas.microsoft.com/office/drawing/2014/main" id="{F3B29854-F537-6A96-D6B8-124C417ADEBF}"/>
                </a:ext>
              </a:extLst>
            </p:cNvPr>
            <p:cNvSpPr/>
            <p:nvPr/>
          </p:nvSpPr>
          <p:spPr>
            <a:xfrm>
              <a:off x="7671616" y="2295008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+mj-lt"/>
                </a:rPr>
                <a:t>bSDD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9" name="Rechthoek: afgeronde hoeken 38">
              <a:extLst>
                <a:ext uri="{FF2B5EF4-FFF2-40B4-BE49-F238E27FC236}">
                  <a16:creationId xmlns:a16="http://schemas.microsoft.com/office/drawing/2014/main" id="{52794F95-0861-A136-E3C9-7F4877774559}"/>
                </a:ext>
              </a:extLst>
            </p:cNvPr>
            <p:cNvSpPr/>
            <p:nvPr/>
          </p:nvSpPr>
          <p:spPr>
            <a:xfrm>
              <a:off x="10094336" y="2286671"/>
              <a:ext cx="1080000" cy="585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APIs</a:t>
              </a:r>
              <a:endParaRPr lang="LID4096" sz="14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C9A441C2-8EAA-AE13-4883-054396905226}"/>
                </a:ext>
              </a:extLst>
            </p:cNvPr>
            <p:cNvCxnSpPr>
              <a:stCxn id="24" idx="3"/>
              <a:endCxn id="38" idx="1"/>
            </p:cNvCxnSpPr>
            <p:nvPr/>
          </p:nvCxnSpPr>
          <p:spPr>
            <a:xfrm>
              <a:off x="5493368" y="2585393"/>
              <a:ext cx="2178248" cy="23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hte verbindingslijn met pijl 40">
              <a:extLst>
                <a:ext uri="{FF2B5EF4-FFF2-40B4-BE49-F238E27FC236}">
                  <a16:creationId xmlns:a16="http://schemas.microsoft.com/office/drawing/2014/main" id="{108A1AA0-F8D9-8506-5F53-8C666318FA84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6332392" y="1092250"/>
              <a:ext cx="100269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ingslijn: gebogen 41">
              <a:extLst>
                <a:ext uri="{FF2B5EF4-FFF2-40B4-BE49-F238E27FC236}">
                  <a16:creationId xmlns:a16="http://schemas.microsoft.com/office/drawing/2014/main" id="{966F8D1E-43D1-9894-2C65-0C3E42CBBB73}"/>
                </a:ext>
              </a:extLst>
            </p:cNvPr>
            <p:cNvCxnSpPr>
              <a:stCxn id="21" idx="2"/>
              <a:endCxn id="37" idx="2"/>
            </p:cNvCxnSpPr>
            <p:nvPr/>
          </p:nvCxnSpPr>
          <p:spPr>
            <a:xfrm rot="16200000" flipH="1">
              <a:off x="5548722" y="-923918"/>
              <a:ext cx="8336" cy="7600266"/>
            </a:xfrm>
            <a:prstGeom prst="bentConnector3">
              <a:avLst>
                <a:gd name="adj1" fmla="val 284232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Verbindingslijn: gebogen 42">
              <a:extLst>
                <a:ext uri="{FF2B5EF4-FFF2-40B4-BE49-F238E27FC236}">
                  <a16:creationId xmlns:a16="http://schemas.microsoft.com/office/drawing/2014/main" id="{71ACEDFA-163C-7BD2-8CB9-9EB8973A002F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5400000" flipH="1" flipV="1">
              <a:off x="3514707" y="-425683"/>
              <a:ext cx="161194" cy="22892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Verbindingslijn: gebogen 43">
              <a:extLst>
                <a:ext uri="{FF2B5EF4-FFF2-40B4-BE49-F238E27FC236}">
                  <a16:creationId xmlns:a16="http://schemas.microsoft.com/office/drawing/2014/main" id="{50C40414-D8A8-7CF2-AA93-1A52317E7906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rot="5400000" flipH="1" flipV="1">
              <a:off x="4144228" y="203835"/>
              <a:ext cx="161194" cy="103025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6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8A11C-323B-D87E-1AA9-B143AF06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 levels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068CEB-EEDC-5F09-CA50-87A882E4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BE35138-25F7-EDB3-D33B-CBB26764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47</a:t>
            </a:fld>
            <a:endParaRPr lang="en-GB" dirty="0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058172BD-016A-05F8-9786-556811A598A0}"/>
              </a:ext>
            </a:extLst>
          </p:cNvPr>
          <p:cNvCxnSpPr>
            <a:cxnSpLocks/>
          </p:cNvCxnSpPr>
          <p:nvPr/>
        </p:nvCxnSpPr>
        <p:spPr>
          <a:xfrm>
            <a:off x="1024134" y="5669153"/>
            <a:ext cx="9678527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hoek 6">
            <a:extLst>
              <a:ext uri="{FF2B5EF4-FFF2-40B4-BE49-F238E27FC236}">
                <a16:creationId xmlns:a16="http://schemas.microsoft.com/office/drawing/2014/main" id="{868F8170-6003-18ED-0BC8-AF508F6D704D}"/>
              </a:ext>
            </a:extLst>
          </p:cNvPr>
          <p:cNvSpPr/>
          <p:nvPr/>
        </p:nvSpPr>
        <p:spPr>
          <a:xfrm>
            <a:off x="1011765" y="4762631"/>
            <a:ext cx="2378880" cy="7602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Paper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841D8B7-4DDF-F7A9-40A2-80894612687B}"/>
              </a:ext>
            </a:extLst>
          </p:cNvPr>
          <p:cNvSpPr/>
          <p:nvPr/>
        </p:nvSpPr>
        <p:spPr>
          <a:xfrm>
            <a:off x="3453230" y="4789895"/>
            <a:ext cx="2366511" cy="760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Files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05DD488-207C-D3D8-004D-EC80329AFA6F}"/>
              </a:ext>
            </a:extLst>
          </p:cNvPr>
          <p:cNvSpPr/>
          <p:nvPr/>
        </p:nvSpPr>
        <p:spPr>
          <a:xfrm>
            <a:off x="5894690" y="4789895"/>
            <a:ext cx="2366511" cy="760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Central management of files in Common Data Environments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7A7C2D54-25D9-3C71-461F-AA6915A3A3DD}"/>
              </a:ext>
            </a:extLst>
          </p:cNvPr>
          <p:cNvSpPr/>
          <p:nvPr/>
        </p:nvSpPr>
        <p:spPr>
          <a:xfrm>
            <a:off x="8336151" y="4789895"/>
            <a:ext cx="2366511" cy="760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Cloud-based information and coordination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8D6E874-DD55-1196-396A-8F7233BA4870}"/>
              </a:ext>
            </a:extLst>
          </p:cNvPr>
          <p:cNvSpPr/>
          <p:nvPr/>
        </p:nvSpPr>
        <p:spPr>
          <a:xfrm>
            <a:off x="1011769" y="3936163"/>
            <a:ext cx="2366511" cy="7602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Drawings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E1AC022-41EA-2480-95DD-A82D357A20B8}"/>
              </a:ext>
            </a:extLst>
          </p:cNvPr>
          <p:cNvSpPr/>
          <p:nvPr/>
        </p:nvSpPr>
        <p:spPr>
          <a:xfrm>
            <a:off x="3453230" y="3979565"/>
            <a:ext cx="2366511" cy="760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Geometric models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9E3B2BB-F4A5-4266-3541-197E3DC2C2AF}"/>
              </a:ext>
            </a:extLst>
          </p:cNvPr>
          <p:cNvSpPr/>
          <p:nvPr/>
        </p:nvSpPr>
        <p:spPr>
          <a:xfrm>
            <a:off x="5894690" y="3979565"/>
            <a:ext cx="2366511" cy="760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Domain-specific models: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Architectural, structural, HVAC, asset management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02D5080C-D610-5F35-7BB7-917CC2EC2C49}"/>
              </a:ext>
            </a:extLst>
          </p:cNvPr>
          <p:cNvSpPr/>
          <p:nvPr/>
        </p:nvSpPr>
        <p:spPr>
          <a:xfrm>
            <a:off x="8336151" y="3979565"/>
            <a:ext cx="2366511" cy="760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Integrated, interoperable models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5A9DAB0-0F8B-2076-289B-BA9C85CDE42A}"/>
              </a:ext>
            </a:extLst>
          </p:cNvPr>
          <p:cNvSpPr txBox="1"/>
          <p:nvPr/>
        </p:nvSpPr>
        <p:spPr>
          <a:xfrm>
            <a:off x="1024134" y="5674429"/>
            <a:ext cx="2366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1990s</a:t>
            </a:r>
            <a:endParaRPr lang="LID4096" sz="1200" b="1" dirty="0">
              <a:latin typeface="+mj-lt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FB31377-1F43-3DC2-2C13-6550B9F37A30}"/>
              </a:ext>
            </a:extLst>
          </p:cNvPr>
          <p:cNvSpPr txBox="1"/>
          <p:nvPr/>
        </p:nvSpPr>
        <p:spPr>
          <a:xfrm>
            <a:off x="3465595" y="5674427"/>
            <a:ext cx="2366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2000s</a:t>
            </a:r>
            <a:endParaRPr lang="LID4096" sz="1200" b="1" dirty="0">
              <a:latin typeface="+mj-lt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16F5B4B-088A-FB28-75D1-B666C2C78931}"/>
              </a:ext>
            </a:extLst>
          </p:cNvPr>
          <p:cNvSpPr txBox="1"/>
          <p:nvPr/>
        </p:nvSpPr>
        <p:spPr>
          <a:xfrm>
            <a:off x="5907054" y="5674427"/>
            <a:ext cx="2366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2010s</a:t>
            </a:r>
            <a:endParaRPr lang="LID4096" sz="1200" b="1" dirty="0">
              <a:latin typeface="+mj-lt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6E08C380-DB46-745E-446D-24F7AFC8D34B}"/>
              </a:ext>
            </a:extLst>
          </p:cNvPr>
          <p:cNvSpPr txBox="1"/>
          <p:nvPr/>
        </p:nvSpPr>
        <p:spPr>
          <a:xfrm>
            <a:off x="8348515" y="5674427"/>
            <a:ext cx="2366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2020s</a:t>
            </a:r>
            <a:endParaRPr lang="LID4096" sz="1200" b="1" dirty="0">
              <a:latin typeface="+mj-lt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52B9618B-F74C-2A9E-EC67-1EC75DDA2687}"/>
              </a:ext>
            </a:extLst>
          </p:cNvPr>
          <p:cNvSpPr/>
          <p:nvPr/>
        </p:nvSpPr>
        <p:spPr>
          <a:xfrm>
            <a:off x="1011767" y="1948295"/>
            <a:ext cx="2366511" cy="3605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CAD</a:t>
            </a:r>
            <a:endParaRPr lang="LID4096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64839F9-C643-BEE6-B126-96FD2BB7BE9C}"/>
              </a:ext>
            </a:extLst>
          </p:cNvPr>
          <p:cNvSpPr/>
          <p:nvPr/>
        </p:nvSpPr>
        <p:spPr>
          <a:xfrm>
            <a:off x="3453229" y="1948295"/>
            <a:ext cx="1129300" cy="3605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2D BIM</a:t>
            </a:r>
            <a:endParaRPr lang="LID4096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DC08D9B-4AF3-C11B-475A-C1E9004AEBED}"/>
              </a:ext>
            </a:extLst>
          </p:cNvPr>
          <p:cNvSpPr/>
          <p:nvPr/>
        </p:nvSpPr>
        <p:spPr>
          <a:xfrm>
            <a:off x="5894689" y="1948295"/>
            <a:ext cx="2366511" cy="3605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Federated BIM</a:t>
            </a:r>
            <a:endParaRPr lang="LID4096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7FF06228-E446-D2BE-FFB2-2F8F7368B328}"/>
              </a:ext>
            </a:extLst>
          </p:cNvPr>
          <p:cNvSpPr/>
          <p:nvPr/>
        </p:nvSpPr>
        <p:spPr>
          <a:xfrm>
            <a:off x="8336150" y="1948295"/>
            <a:ext cx="2366511" cy="3605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Integrated BIM</a:t>
            </a:r>
            <a:endParaRPr lang="LID4096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706292E-819F-FBC7-E9A8-F864DDED376F}"/>
              </a:ext>
            </a:extLst>
          </p:cNvPr>
          <p:cNvSpPr/>
          <p:nvPr/>
        </p:nvSpPr>
        <p:spPr>
          <a:xfrm>
            <a:off x="4657479" y="1948294"/>
            <a:ext cx="1162260" cy="3605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3D BIM</a:t>
            </a:r>
            <a:endParaRPr lang="LID4096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C0116C7-5BDC-0234-F2E7-8DE3479B10F3}"/>
              </a:ext>
            </a:extLst>
          </p:cNvPr>
          <p:cNvSpPr/>
          <p:nvPr/>
        </p:nvSpPr>
        <p:spPr>
          <a:xfrm>
            <a:off x="3453230" y="3169234"/>
            <a:ext cx="2366511" cy="760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Proprietary formats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B560BA8E-CB01-7552-EAD1-595A7A90A753}"/>
              </a:ext>
            </a:extLst>
          </p:cNvPr>
          <p:cNvSpPr/>
          <p:nvPr/>
        </p:nvSpPr>
        <p:spPr>
          <a:xfrm>
            <a:off x="5894687" y="3169233"/>
            <a:ext cx="2366511" cy="760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Proprietary formats and domain-specific methods and standards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9E70C820-E220-3503-7504-CA4176352CAF}"/>
              </a:ext>
            </a:extLst>
          </p:cNvPr>
          <p:cNvSpPr/>
          <p:nvPr/>
        </p:nvSpPr>
        <p:spPr>
          <a:xfrm>
            <a:off x="8336150" y="3169234"/>
            <a:ext cx="2366511" cy="760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International standards (ISO)</a:t>
            </a:r>
          </a:p>
          <a:p>
            <a:pPr marL="228594" indent="-228594" algn="ctr">
              <a:buFont typeface="Calibri" panose="020F0502020204030204" pitchFamily="34" charset="0"/>
              <a:buChar char="×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IFC</a:t>
            </a:r>
          </a:p>
          <a:p>
            <a:pPr marL="228594" indent="-228594" algn="ctr">
              <a:buFont typeface="Calibri" panose="020F0502020204030204" pitchFamily="34" charset="0"/>
              <a:buChar char="×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IDM</a:t>
            </a:r>
          </a:p>
          <a:p>
            <a:pPr marL="228594" indent="-228594" algn="ctr">
              <a:buFont typeface="Calibri" panose="020F0502020204030204" pitchFamily="34" charset="0"/>
              <a:buChar char="×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IFD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42C79ABB-8DAC-48D5-0EDE-BACB0DB653D4}"/>
              </a:ext>
            </a:extLst>
          </p:cNvPr>
          <p:cNvSpPr/>
          <p:nvPr/>
        </p:nvSpPr>
        <p:spPr>
          <a:xfrm>
            <a:off x="9325777" y="2358883"/>
            <a:ext cx="1376883" cy="760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Semantics</a:t>
            </a:r>
          </a:p>
          <a:p>
            <a:pPr marL="228594" indent="-228594" algn="ctr">
              <a:buFont typeface="Calibri" panose="020F0502020204030204" pitchFamily="34" charset="0"/>
              <a:buChar char="×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Ontologies</a:t>
            </a:r>
          </a:p>
          <a:p>
            <a:pPr marL="228594" indent="-228594" algn="ctr">
              <a:buFont typeface="Calibri" panose="020F0502020204030204" pitchFamily="34" charset="0"/>
              <a:buChar char="×"/>
            </a:pPr>
            <a:r>
              <a:rPr lang="en-US" sz="1200" dirty="0" err="1">
                <a:solidFill>
                  <a:schemeClr val="bg1"/>
                </a:solidFill>
                <a:latin typeface="+mj-lt"/>
              </a:rPr>
              <a:t>bSDD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 marL="228594" indent="-228594" algn="ctr">
              <a:buFont typeface="Calibri" panose="020F0502020204030204" pitchFamily="34" charset="0"/>
              <a:buChar char="×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ICDD</a:t>
            </a:r>
            <a:endParaRPr lang="LID4096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5B9200D-66E4-60B9-6DFA-B08ACCF5D7E8}"/>
              </a:ext>
            </a:extLst>
          </p:cNvPr>
          <p:cNvSpPr txBox="1"/>
          <p:nvPr/>
        </p:nvSpPr>
        <p:spPr>
          <a:xfrm rot="16200000">
            <a:off x="10229720" y="5028211"/>
            <a:ext cx="1354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Collaboration</a:t>
            </a:r>
            <a:endParaRPr lang="LID4096" sz="1200" b="1" dirty="0">
              <a:latin typeface="+mj-lt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613DFD7-4CFE-3E9F-2D73-1CCB7CB18D9D}"/>
              </a:ext>
            </a:extLst>
          </p:cNvPr>
          <p:cNvSpPr txBox="1"/>
          <p:nvPr/>
        </p:nvSpPr>
        <p:spPr>
          <a:xfrm rot="16200000">
            <a:off x="10353866" y="4131666"/>
            <a:ext cx="11058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Information</a:t>
            </a:r>
            <a:endParaRPr lang="LID4096" sz="1200" b="1" dirty="0">
              <a:latin typeface="+mj-lt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3359E684-AB60-FDE0-9232-1C414CF4C0A2}"/>
              </a:ext>
            </a:extLst>
          </p:cNvPr>
          <p:cNvSpPr txBox="1"/>
          <p:nvPr/>
        </p:nvSpPr>
        <p:spPr>
          <a:xfrm rot="16200000">
            <a:off x="10388039" y="3327510"/>
            <a:ext cx="1037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Standards</a:t>
            </a:r>
            <a:endParaRPr lang="LID4096" sz="1200" b="1" dirty="0">
              <a:latin typeface="+mj-lt"/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CFE5AAD5-B7E9-7F5D-968D-493C3EDEDA34}"/>
              </a:ext>
            </a:extLst>
          </p:cNvPr>
          <p:cNvSpPr txBox="1"/>
          <p:nvPr/>
        </p:nvSpPr>
        <p:spPr>
          <a:xfrm rot="16200000">
            <a:off x="10392747" y="2515995"/>
            <a:ext cx="1037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Semantics</a:t>
            </a:r>
            <a:endParaRPr lang="LID4096" sz="1200" b="1" dirty="0">
              <a:latin typeface="+mj-lt"/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E4B3F49-6C87-61D2-1D0A-A9036D1B62A1}"/>
              </a:ext>
            </a:extLst>
          </p:cNvPr>
          <p:cNvSpPr txBox="1"/>
          <p:nvPr/>
        </p:nvSpPr>
        <p:spPr>
          <a:xfrm>
            <a:off x="1011766" y="1628193"/>
            <a:ext cx="2366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Level 0</a:t>
            </a:r>
            <a:endParaRPr lang="LID4096" sz="1200" b="1" dirty="0">
              <a:latin typeface="+mj-lt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035C539-E9D1-3C03-2D0E-7144E4DBC9B5}"/>
              </a:ext>
            </a:extLst>
          </p:cNvPr>
          <p:cNvSpPr txBox="1"/>
          <p:nvPr/>
        </p:nvSpPr>
        <p:spPr>
          <a:xfrm>
            <a:off x="3453226" y="1628193"/>
            <a:ext cx="2366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Level 1</a:t>
            </a:r>
            <a:endParaRPr lang="LID4096" sz="1200" b="1" dirty="0">
              <a:latin typeface="+mj-lt"/>
            </a:endParaRP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D9705DA0-4BD7-5BA6-DDE4-DFD4FA61582E}"/>
              </a:ext>
            </a:extLst>
          </p:cNvPr>
          <p:cNvSpPr txBox="1"/>
          <p:nvPr/>
        </p:nvSpPr>
        <p:spPr>
          <a:xfrm>
            <a:off x="5894686" y="1628193"/>
            <a:ext cx="2366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Level 2</a:t>
            </a:r>
            <a:endParaRPr lang="LID4096" sz="1200" b="1" dirty="0">
              <a:latin typeface="+mj-lt"/>
            </a:endParaRP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4145DDE-A8D5-161B-91C8-5758EC4369B8}"/>
              </a:ext>
            </a:extLst>
          </p:cNvPr>
          <p:cNvSpPr txBox="1"/>
          <p:nvPr/>
        </p:nvSpPr>
        <p:spPr>
          <a:xfrm>
            <a:off x="8336148" y="1628193"/>
            <a:ext cx="2366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Level 3</a:t>
            </a:r>
            <a:endParaRPr lang="LID4096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10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3" grpId="0"/>
      <p:bldP spid="34" grpId="0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51548-E75F-4841-3A45-7EAD8E0E2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CC1A4-CF39-6C2C-EB26-91713CA9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Web-based BIM?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3A624B-A33A-91DA-2801-F7FCE61B7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web-based BIM platform is </a:t>
            </a:r>
            <a:r>
              <a:rPr lang="en-US" i="1" dirty="0"/>
              <a:t>a streamlined diverse system that combines different applications</a:t>
            </a:r>
            <a:r>
              <a:rPr lang="en-US" dirty="0"/>
              <a:t> to interact with each other.” (</a:t>
            </a:r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Amoah, 2022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“BIM itself is moving towards Level 3, which is web-based and data-driven, as opposed to the file-based BIM of today.” (</a:t>
            </a:r>
            <a:r>
              <a:rPr lang="en-US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Chamari</a:t>
            </a: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al., 2022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“[…] </a:t>
            </a:r>
            <a:r>
              <a:rPr lang="en-US" b="1" dirty="0"/>
              <a:t>unifying BIM data representation based on both AEC industry standard i.e. IFC and Web compatible data format i.e. JSON</a:t>
            </a:r>
            <a:r>
              <a:rPr lang="en-US" dirty="0"/>
              <a:t>. The standardization of Web compatible BIM data can expedite the production and revision of construction documents.” (</a:t>
            </a:r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Afsari et al., 2017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9353DA2-A2D7-542E-4DF5-D9FA4FE7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8B1DF38-D8C7-8DD1-0DD0-B267A7A3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33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68C0A-5D2A-99E8-19EA-98FCAC1C2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CC7F6-1F09-A6B4-7C9E-48990E72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Web-based BIM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BCE28A-BCCA-2859-ED98-FB07ADA5E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Enables web-based data-transfer methods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Enables integration with other industries using web-based methods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Enables software developers to build web-based applications on top of our BIM data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Enables integration with IoT data streams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Enables reuse of already developed web-based protocols, e.g. related to security and privacy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E509A0A-DFA8-F6C3-87B8-7951CAA0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83D752-D45C-8B9D-D70D-004C6FE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43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1DFCD-10A6-71FA-79A8-10DFF049A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3DC1450-AFF9-4B51-B73A-36084032B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A02D6F-B12D-71F4-BBD7-18A07621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5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519DBB7-4845-BAF0-B77F-2CB71DB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62D560B-B4AA-9D15-6FF4-644FF579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Picture 2" descr="Geen fotobeschrijving beschikbaar.">
            <a:extLst>
              <a:ext uri="{FF2B5EF4-FFF2-40B4-BE49-F238E27FC236}">
                <a16:creationId xmlns:a16="http://schemas.microsoft.com/office/drawing/2014/main" id="{25EC017A-6A94-C8A5-4EEC-B6843B114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6325"/>
          <a:stretch/>
        </p:blipFill>
        <p:spPr bwMode="auto">
          <a:xfrm>
            <a:off x="0" y="0"/>
            <a:ext cx="12191997" cy="608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7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4281F-73E8-4741-9B78-0CD8D56BB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18535-C71C-E20A-F9EA-A4CBE82F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of data and application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099C81-10AE-C1C5-8F0B-30FB3814E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from old school BIM, where application (e.g. Revit) and data (e.g. .</a:t>
            </a:r>
            <a:r>
              <a:rPr lang="en-US" dirty="0" err="1"/>
              <a:t>rvt</a:t>
            </a:r>
            <a:r>
              <a:rPr lang="en-US" dirty="0"/>
              <a:t>) are very connected.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5F9212-89C1-1117-27A2-AA77C5E1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3E26EE1-24A7-01E4-FD2E-DD25599E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50</a:t>
            </a:fld>
            <a:endParaRPr lang="en-GB" dirty="0"/>
          </a:p>
        </p:txBody>
      </p:sp>
      <p:pic>
        <p:nvPicPr>
          <p:cNvPr id="11" name="Afbeelding 10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7F70894A-7A60-9F8B-D204-9394CDDF9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t="14222" r="11498" b="13926"/>
          <a:stretch/>
        </p:blipFill>
        <p:spPr>
          <a:xfrm>
            <a:off x="7434838" y="3224149"/>
            <a:ext cx="3652263" cy="2262257"/>
          </a:xfrm>
          <a:prstGeom prst="rect">
            <a:avLst/>
          </a:prstGeom>
        </p:spPr>
      </p:pic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2202D470-8274-9A7B-84E9-57A34A3682C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741143" y="2896267"/>
            <a:ext cx="158627" cy="22912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6CE2B52-CED5-989D-5FDB-3A4B548AF6FD}"/>
              </a:ext>
            </a:extLst>
          </p:cNvPr>
          <p:cNvCxnSpPr>
            <a:cxnSpLocks/>
            <a:stCxn id="26" idx="7"/>
            <a:endCxn id="27" idx="2"/>
          </p:cNvCxnSpPr>
          <p:nvPr/>
        </p:nvCxnSpPr>
        <p:spPr>
          <a:xfrm flipV="1">
            <a:off x="5018759" y="3016074"/>
            <a:ext cx="560536" cy="10931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11713C85-8281-3585-3469-C867145AF446}"/>
              </a:ext>
            </a:extLst>
          </p:cNvPr>
          <p:cNvCxnSpPr>
            <a:cxnSpLocks/>
            <a:stCxn id="26" idx="3"/>
            <a:endCxn id="28" idx="7"/>
          </p:cNvCxnSpPr>
          <p:nvPr/>
        </p:nvCxnSpPr>
        <p:spPr>
          <a:xfrm flipH="1">
            <a:off x="4736777" y="3244379"/>
            <a:ext cx="162992" cy="215148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76B74F60-FB4B-7FCC-87DC-5D7A0696661B}"/>
              </a:ext>
            </a:extLst>
          </p:cNvPr>
          <p:cNvCxnSpPr>
            <a:cxnSpLocks/>
            <a:stCxn id="26" idx="5"/>
            <a:endCxn id="29" idx="1"/>
          </p:cNvCxnSpPr>
          <p:nvPr/>
        </p:nvCxnSpPr>
        <p:spPr>
          <a:xfrm>
            <a:off x="5018760" y="3244380"/>
            <a:ext cx="269521" cy="385865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6A7ED200-4926-A568-C292-1536AE9295FC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5407269" y="3749233"/>
            <a:ext cx="364979" cy="7561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0231833E-1256-57B4-E042-A04EDA856BC3}"/>
              </a:ext>
            </a:extLst>
          </p:cNvPr>
          <p:cNvCxnSpPr>
            <a:cxnSpLocks/>
            <a:stCxn id="29" idx="3"/>
            <a:endCxn id="32" idx="7"/>
          </p:cNvCxnSpPr>
          <p:nvPr/>
        </p:nvCxnSpPr>
        <p:spPr>
          <a:xfrm flipH="1">
            <a:off x="5174613" y="3749234"/>
            <a:ext cx="113668" cy="41959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6BD89B5-713E-12F1-9DC2-60481CACD47D}"/>
              </a:ext>
            </a:extLst>
          </p:cNvPr>
          <p:cNvCxnSpPr>
            <a:cxnSpLocks/>
            <a:stCxn id="31" idx="5"/>
            <a:endCxn id="32" idx="1"/>
          </p:cNvCxnSpPr>
          <p:nvPr/>
        </p:nvCxnSpPr>
        <p:spPr>
          <a:xfrm>
            <a:off x="4561826" y="3909436"/>
            <a:ext cx="493797" cy="259395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al 24">
            <a:extLst>
              <a:ext uri="{FF2B5EF4-FFF2-40B4-BE49-F238E27FC236}">
                <a16:creationId xmlns:a16="http://schemas.microsoft.com/office/drawing/2014/main" id="{94BD7DD3-6621-9D1D-5869-11AD6F2ED14B}"/>
              </a:ext>
            </a:extLst>
          </p:cNvPr>
          <p:cNvSpPr/>
          <p:nvPr/>
        </p:nvSpPr>
        <p:spPr>
          <a:xfrm>
            <a:off x="4625335" y="2744586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1C144CBB-09BC-4B82-381D-7D05A3C03FA0}"/>
              </a:ext>
            </a:extLst>
          </p:cNvPr>
          <p:cNvSpPr/>
          <p:nvPr/>
        </p:nvSpPr>
        <p:spPr>
          <a:xfrm>
            <a:off x="4875126" y="3100746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234537C-37BE-8C06-9E6D-FF347A968C73}"/>
              </a:ext>
            </a:extLst>
          </p:cNvPr>
          <p:cNvSpPr/>
          <p:nvPr/>
        </p:nvSpPr>
        <p:spPr>
          <a:xfrm>
            <a:off x="5579295" y="2931935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539F50B4-5AE8-5991-EC23-2D5D1F800267}"/>
              </a:ext>
            </a:extLst>
          </p:cNvPr>
          <p:cNvSpPr/>
          <p:nvPr/>
        </p:nvSpPr>
        <p:spPr>
          <a:xfrm>
            <a:off x="4593144" y="3434883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040529EC-2592-8A0F-491F-854C0D70B773}"/>
              </a:ext>
            </a:extLst>
          </p:cNvPr>
          <p:cNvSpPr/>
          <p:nvPr/>
        </p:nvSpPr>
        <p:spPr>
          <a:xfrm>
            <a:off x="5263636" y="3605600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B1D38283-7889-F082-7CBE-03B8F6A3BF40}"/>
              </a:ext>
            </a:extLst>
          </p:cNvPr>
          <p:cNvSpPr/>
          <p:nvPr/>
        </p:nvSpPr>
        <p:spPr>
          <a:xfrm>
            <a:off x="5774564" y="3758270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370C7B9B-7603-1F41-7512-17058A408B26}"/>
              </a:ext>
            </a:extLst>
          </p:cNvPr>
          <p:cNvSpPr/>
          <p:nvPr/>
        </p:nvSpPr>
        <p:spPr>
          <a:xfrm>
            <a:off x="4418192" y="3765803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898D642A-5F99-E18B-D912-FA182D09B949}"/>
              </a:ext>
            </a:extLst>
          </p:cNvPr>
          <p:cNvSpPr/>
          <p:nvPr/>
        </p:nvSpPr>
        <p:spPr>
          <a:xfrm>
            <a:off x="5030979" y="4144187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37FF3C16-C5A3-E34F-C0ED-1A9864EE406A}"/>
              </a:ext>
            </a:extLst>
          </p:cNvPr>
          <p:cNvSpPr/>
          <p:nvPr/>
        </p:nvSpPr>
        <p:spPr>
          <a:xfrm>
            <a:off x="4818144" y="4498734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616F187D-D108-EE63-ED3E-7B7130665052}"/>
              </a:ext>
            </a:extLst>
          </p:cNvPr>
          <p:cNvSpPr/>
          <p:nvPr/>
        </p:nvSpPr>
        <p:spPr>
          <a:xfrm>
            <a:off x="4395631" y="4267132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B7AF73D9-F973-3907-B636-442D53BEECB4}"/>
              </a:ext>
            </a:extLst>
          </p:cNvPr>
          <p:cNvSpPr/>
          <p:nvPr/>
        </p:nvSpPr>
        <p:spPr>
          <a:xfrm>
            <a:off x="4362711" y="4856102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9E510C4-7F85-458E-0E0E-557A347CC7D9}"/>
              </a:ext>
            </a:extLst>
          </p:cNvPr>
          <p:cNvSpPr/>
          <p:nvPr/>
        </p:nvSpPr>
        <p:spPr>
          <a:xfrm>
            <a:off x="5017534" y="4888135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A7B46808-737C-69DB-2830-580B82C8E1EC}"/>
              </a:ext>
            </a:extLst>
          </p:cNvPr>
          <p:cNvSpPr/>
          <p:nvPr/>
        </p:nvSpPr>
        <p:spPr>
          <a:xfrm>
            <a:off x="3920375" y="4551208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DEDC6307-87CB-EC71-425A-E43B4C8E04F3}"/>
              </a:ext>
            </a:extLst>
          </p:cNvPr>
          <p:cNvCxnSpPr>
            <a:cxnSpLocks/>
            <a:stCxn id="37" idx="3"/>
            <a:endCxn id="39" idx="7"/>
          </p:cNvCxnSpPr>
          <p:nvPr/>
        </p:nvCxnSpPr>
        <p:spPr>
          <a:xfrm flipH="1">
            <a:off x="4506344" y="4642367"/>
            <a:ext cx="336443" cy="2383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25E451E4-63B3-DAB4-6FF5-1694732C72EB}"/>
              </a:ext>
            </a:extLst>
          </p:cNvPr>
          <p:cNvCxnSpPr>
            <a:stCxn id="39" idx="6"/>
            <a:endCxn id="40" idx="2"/>
          </p:cNvCxnSpPr>
          <p:nvPr/>
        </p:nvCxnSpPr>
        <p:spPr>
          <a:xfrm>
            <a:off x="4530989" y="4940241"/>
            <a:ext cx="486545" cy="3203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1B0B9172-0315-E377-91B3-821538850D66}"/>
              </a:ext>
            </a:extLst>
          </p:cNvPr>
          <p:cNvCxnSpPr>
            <a:stCxn id="39" idx="0"/>
            <a:endCxn id="38" idx="4"/>
          </p:cNvCxnSpPr>
          <p:nvPr/>
        </p:nvCxnSpPr>
        <p:spPr>
          <a:xfrm flipV="1">
            <a:off x="4446851" y="4435410"/>
            <a:ext cx="32920" cy="42069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F233B610-A937-C8B2-BBC0-A03FE0DDFBC0}"/>
              </a:ext>
            </a:extLst>
          </p:cNvPr>
          <p:cNvCxnSpPr>
            <a:stCxn id="41" idx="5"/>
            <a:endCxn id="39" idx="1"/>
          </p:cNvCxnSpPr>
          <p:nvPr/>
        </p:nvCxnSpPr>
        <p:spPr>
          <a:xfrm>
            <a:off x="4064008" y="4694842"/>
            <a:ext cx="323347" cy="1859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B339E159-6EE8-59E4-A39B-965820E5E676}"/>
              </a:ext>
            </a:extLst>
          </p:cNvPr>
          <p:cNvCxnSpPr>
            <a:stCxn id="41" idx="7"/>
            <a:endCxn id="38" idx="3"/>
          </p:cNvCxnSpPr>
          <p:nvPr/>
        </p:nvCxnSpPr>
        <p:spPr>
          <a:xfrm flipV="1">
            <a:off x="4064008" y="4410765"/>
            <a:ext cx="356267" cy="16508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331AB118-0072-63B6-EDAC-63B544E53CA3}"/>
              </a:ext>
            </a:extLst>
          </p:cNvPr>
          <p:cNvCxnSpPr>
            <a:cxnSpLocks/>
            <a:stCxn id="40" idx="0"/>
            <a:endCxn id="32" idx="4"/>
          </p:cNvCxnSpPr>
          <p:nvPr/>
        </p:nvCxnSpPr>
        <p:spPr>
          <a:xfrm flipV="1">
            <a:off x="5101674" y="4312465"/>
            <a:ext cx="13444" cy="575671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6CF3ABDE-E6A1-6C3A-E074-0437F0375233}"/>
              </a:ext>
            </a:extLst>
          </p:cNvPr>
          <p:cNvCxnSpPr>
            <a:cxnSpLocks/>
            <a:stCxn id="38" idx="0"/>
            <a:endCxn id="31" idx="4"/>
          </p:cNvCxnSpPr>
          <p:nvPr/>
        </p:nvCxnSpPr>
        <p:spPr>
          <a:xfrm flipV="1">
            <a:off x="4479770" y="3934080"/>
            <a:ext cx="22561" cy="333051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7FB07534-F9FA-0540-DF1D-2A515AC4D067}"/>
              </a:ext>
            </a:extLst>
          </p:cNvPr>
          <p:cNvSpPr/>
          <p:nvPr/>
        </p:nvSpPr>
        <p:spPr>
          <a:xfrm>
            <a:off x="7435007" y="3578402"/>
            <a:ext cx="3652093" cy="1908004"/>
          </a:xfrm>
          <a:prstGeom prst="roundRect">
            <a:avLst>
              <a:gd name="adj" fmla="val 324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/>
          <a:lstStyle/>
          <a:p>
            <a:pPr algn="ctr"/>
            <a:endParaRPr lang="LID4096" sz="2133" dirty="0"/>
          </a:p>
        </p:txBody>
      </p:sp>
      <p:cxnSp>
        <p:nvCxnSpPr>
          <p:cNvPr id="50" name="Verbindingslijn: gekromd 49">
            <a:extLst>
              <a:ext uri="{FF2B5EF4-FFF2-40B4-BE49-F238E27FC236}">
                <a16:creationId xmlns:a16="http://schemas.microsoft.com/office/drawing/2014/main" id="{6BB6CF1C-295E-3063-15D3-D22F26C1D2E8}"/>
              </a:ext>
            </a:extLst>
          </p:cNvPr>
          <p:cNvCxnSpPr>
            <a:cxnSpLocks/>
            <a:stCxn id="51" idx="2"/>
            <a:endCxn id="30" idx="6"/>
          </p:cNvCxnSpPr>
          <p:nvPr/>
        </p:nvCxnSpPr>
        <p:spPr>
          <a:xfrm rot="10800000">
            <a:off x="5942841" y="3842408"/>
            <a:ext cx="2430680" cy="37937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Parallellogram 50">
            <a:extLst>
              <a:ext uri="{FF2B5EF4-FFF2-40B4-BE49-F238E27FC236}">
                <a16:creationId xmlns:a16="http://schemas.microsoft.com/office/drawing/2014/main" id="{DDDF398C-255C-F487-6E29-27916A99D325}"/>
              </a:ext>
            </a:extLst>
          </p:cNvPr>
          <p:cNvSpPr/>
          <p:nvPr/>
        </p:nvSpPr>
        <p:spPr>
          <a:xfrm rot="230626" flipH="1">
            <a:off x="8360683" y="4153254"/>
            <a:ext cx="178093" cy="147300"/>
          </a:xfrm>
          <a:custGeom>
            <a:avLst/>
            <a:gdLst>
              <a:gd name="connsiteX0" fmla="*/ 0 w 178093"/>
              <a:gd name="connsiteY0" fmla="*/ 147300 h 147300"/>
              <a:gd name="connsiteX1" fmla="*/ 25333 w 178093"/>
              <a:gd name="connsiteY1" fmla="*/ 0 h 147300"/>
              <a:gd name="connsiteX2" fmla="*/ 178093 w 178093"/>
              <a:gd name="connsiteY2" fmla="*/ 0 h 147300"/>
              <a:gd name="connsiteX3" fmla="*/ 152760 w 178093"/>
              <a:gd name="connsiteY3" fmla="*/ 147300 h 147300"/>
              <a:gd name="connsiteX4" fmla="*/ 0 w 178093"/>
              <a:gd name="connsiteY4" fmla="*/ 147300 h 14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093" h="147300" fill="none" extrusionOk="0">
                <a:moveTo>
                  <a:pt x="0" y="147300"/>
                </a:moveTo>
                <a:cubicBezTo>
                  <a:pt x="3746" y="86903"/>
                  <a:pt x="12588" y="59817"/>
                  <a:pt x="25333" y="0"/>
                </a:cubicBezTo>
                <a:cubicBezTo>
                  <a:pt x="80005" y="-2074"/>
                  <a:pt x="144506" y="4120"/>
                  <a:pt x="178093" y="0"/>
                </a:cubicBezTo>
                <a:cubicBezTo>
                  <a:pt x="177758" y="35588"/>
                  <a:pt x="170076" y="84594"/>
                  <a:pt x="152760" y="147300"/>
                </a:cubicBezTo>
                <a:cubicBezTo>
                  <a:pt x="80648" y="147410"/>
                  <a:pt x="52247" y="151275"/>
                  <a:pt x="0" y="147300"/>
                </a:cubicBezTo>
                <a:close/>
              </a:path>
              <a:path w="178093" h="147300" stroke="0" extrusionOk="0">
                <a:moveTo>
                  <a:pt x="0" y="147300"/>
                </a:moveTo>
                <a:cubicBezTo>
                  <a:pt x="4938" y="78510"/>
                  <a:pt x="17875" y="71664"/>
                  <a:pt x="25333" y="0"/>
                </a:cubicBezTo>
                <a:cubicBezTo>
                  <a:pt x="97109" y="-2760"/>
                  <a:pt x="133655" y="2521"/>
                  <a:pt x="178093" y="0"/>
                </a:cubicBezTo>
                <a:cubicBezTo>
                  <a:pt x="167549" y="70788"/>
                  <a:pt x="155168" y="103967"/>
                  <a:pt x="152760" y="147300"/>
                </a:cubicBezTo>
                <a:cubicBezTo>
                  <a:pt x="111519" y="146731"/>
                  <a:pt x="66532" y="141252"/>
                  <a:pt x="0" y="147300"/>
                </a:cubicBez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60126346">
                  <a:prstGeom prst="parallelogram">
                    <a:avLst>
                      <a:gd name="adj" fmla="val 1719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</p:spTree>
    <p:extLst>
      <p:ext uri="{BB962C8B-B14F-4D97-AF65-F5344CB8AC3E}">
        <p14:creationId xmlns:p14="http://schemas.microsoft.com/office/powerpoint/2010/main" val="190222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2BC1B-E966-9882-EDD3-A3EE17E26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9A355-F979-2BD1-10EE-828FE6CD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of data and application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319C27-176B-591E-B980-F47C56194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Decoupling enables others to add data to the graph and make this data available in the application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CC8AA04-60BB-BF81-D236-C4096989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D0F20C-0FC4-D032-022E-9E9A3FC7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51</a:t>
            </a:fld>
            <a:endParaRPr lang="en-GB" dirty="0"/>
          </a:p>
        </p:txBody>
      </p:sp>
      <p:pic>
        <p:nvPicPr>
          <p:cNvPr id="11" name="Afbeelding 10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CD308352-CFB0-18B6-8BA8-BF2E96C8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t="14222" r="11498" b="13926"/>
          <a:stretch/>
        </p:blipFill>
        <p:spPr>
          <a:xfrm>
            <a:off x="7434838" y="3224149"/>
            <a:ext cx="3652263" cy="2262257"/>
          </a:xfrm>
          <a:prstGeom prst="rect">
            <a:avLst/>
          </a:prstGeom>
        </p:spPr>
      </p:pic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EA158F1B-CA4F-BB3B-2A31-4BC3B4AB600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741143" y="2896267"/>
            <a:ext cx="158627" cy="22912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06A16B5-44DD-77BF-FB2C-2DF95C2940BA}"/>
              </a:ext>
            </a:extLst>
          </p:cNvPr>
          <p:cNvCxnSpPr>
            <a:cxnSpLocks/>
            <a:stCxn id="26" idx="7"/>
            <a:endCxn id="27" idx="2"/>
          </p:cNvCxnSpPr>
          <p:nvPr/>
        </p:nvCxnSpPr>
        <p:spPr>
          <a:xfrm flipV="1">
            <a:off x="5018759" y="3016074"/>
            <a:ext cx="560536" cy="10931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A42C88C7-F041-18BA-8D67-EC2E9A0B15F4}"/>
              </a:ext>
            </a:extLst>
          </p:cNvPr>
          <p:cNvCxnSpPr>
            <a:cxnSpLocks/>
            <a:stCxn id="26" idx="3"/>
            <a:endCxn id="28" idx="7"/>
          </p:cNvCxnSpPr>
          <p:nvPr/>
        </p:nvCxnSpPr>
        <p:spPr>
          <a:xfrm flipH="1">
            <a:off x="4736777" y="3244379"/>
            <a:ext cx="162992" cy="215148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DF7ED9F-C7D5-D3A3-681B-FC797C3AC146}"/>
              </a:ext>
            </a:extLst>
          </p:cNvPr>
          <p:cNvCxnSpPr>
            <a:cxnSpLocks/>
            <a:stCxn id="26" idx="5"/>
            <a:endCxn id="29" idx="1"/>
          </p:cNvCxnSpPr>
          <p:nvPr/>
        </p:nvCxnSpPr>
        <p:spPr>
          <a:xfrm>
            <a:off x="5018760" y="3244380"/>
            <a:ext cx="269521" cy="385865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6FC1EE02-AB16-F562-87F4-5F16734EEB5A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5407269" y="3749233"/>
            <a:ext cx="364979" cy="7561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C789706D-2218-71E7-2016-C9F5F999B1C2}"/>
              </a:ext>
            </a:extLst>
          </p:cNvPr>
          <p:cNvCxnSpPr>
            <a:cxnSpLocks/>
            <a:stCxn id="29" idx="3"/>
            <a:endCxn id="32" idx="7"/>
          </p:cNvCxnSpPr>
          <p:nvPr/>
        </p:nvCxnSpPr>
        <p:spPr>
          <a:xfrm flipH="1">
            <a:off x="5174613" y="3749234"/>
            <a:ext cx="113668" cy="41959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D0F5363C-F8B9-CF08-2039-570E9E982179}"/>
              </a:ext>
            </a:extLst>
          </p:cNvPr>
          <p:cNvCxnSpPr>
            <a:cxnSpLocks/>
            <a:stCxn id="31" idx="5"/>
            <a:endCxn id="32" idx="1"/>
          </p:cNvCxnSpPr>
          <p:nvPr/>
        </p:nvCxnSpPr>
        <p:spPr>
          <a:xfrm>
            <a:off x="4561826" y="3909436"/>
            <a:ext cx="493797" cy="259395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al 24">
            <a:extLst>
              <a:ext uri="{FF2B5EF4-FFF2-40B4-BE49-F238E27FC236}">
                <a16:creationId xmlns:a16="http://schemas.microsoft.com/office/drawing/2014/main" id="{FF310532-43D7-E1A1-DAC6-D8718F65A8A8}"/>
              </a:ext>
            </a:extLst>
          </p:cNvPr>
          <p:cNvSpPr/>
          <p:nvPr/>
        </p:nvSpPr>
        <p:spPr>
          <a:xfrm>
            <a:off x="4625335" y="2744586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70132C2B-4FA0-4156-BA32-C79048AF6B22}"/>
              </a:ext>
            </a:extLst>
          </p:cNvPr>
          <p:cNvSpPr/>
          <p:nvPr/>
        </p:nvSpPr>
        <p:spPr>
          <a:xfrm>
            <a:off x="4875126" y="3100746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9DBB67E5-83D7-3C2A-BE8F-1D0A6A7BF22A}"/>
              </a:ext>
            </a:extLst>
          </p:cNvPr>
          <p:cNvSpPr/>
          <p:nvPr/>
        </p:nvSpPr>
        <p:spPr>
          <a:xfrm>
            <a:off x="5579295" y="2931935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5711D452-28CA-987E-2D9F-52210F398612}"/>
              </a:ext>
            </a:extLst>
          </p:cNvPr>
          <p:cNvSpPr/>
          <p:nvPr/>
        </p:nvSpPr>
        <p:spPr>
          <a:xfrm>
            <a:off x="4593144" y="3434883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737BB53B-B848-0F83-ADD3-692A148B01A9}"/>
              </a:ext>
            </a:extLst>
          </p:cNvPr>
          <p:cNvSpPr/>
          <p:nvPr/>
        </p:nvSpPr>
        <p:spPr>
          <a:xfrm>
            <a:off x="5263636" y="3605600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EBC16313-E2AA-58AC-F633-9785EE61D88B}"/>
              </a:ext>
            </a:extLst>
          </p:cNvPr>
          <p:cNvSpPr/>
          <p:nvPr/>
        </p:nvSpPr>
        <p:spPr>
          <a:xfrm>
            <a:off x="5774564" y="3758270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00A0BE86-A499-6DEB-04FB-58121C6AB3EE}"/>
              </a:ext>
            </a:extLst>
          </p:cNvPr>
          <p:cNvSpPr/>
          <p:nvPr/>
        </p:nvSpPr>
        <p:spPr>
          <a:xfrm>
            <a:off x="4418192" y="3765803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8DD899EF-A18A-06AC-E080-B4A995051CC1}"/>
              </a:ext>
            </a:extLst>
          </p:cNvPr>
          <p:cNvSpPr/>
          <p:nvPr/>
        </p:nvSpPr>
        <p:spPr>
          <a:xfrm>
            <a:off x="5030979" y="4144187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A3593D49-9959-49F2-2246-67E158C5698E}"/>
              </a:ext>
            </a:extLst>
          </p:cNvPr>
          <p:cNvSpPr/>
          <p:nvPr/>
        </p:nvSpPr>
        <p:spPr>
          <a:xfrm>
            <a:off x="4818144" y="4498734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518C97A7-C34C-151E-DDFC-E046DDFB5131}"/>
              </a:ext>
            </a:extLst>
          </p:cNvPr>
          <p:cNvSpPr/>
          <p:nvPr/>
        </p:nvSpPr>
        <p:spPr>
          <a:xfrm>
            <a:off x="4395631" y="4267132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E3A9A2F6-C252-ABD9-1537-D8ABAD942B1D}"/>
              </a:ext>
            </a:extLst>
          </p:cNvPr>
          <p:cNvSpPr/>
          <p:nvPr/>
        </p:nvSpPr>
        <p:spPr>
          <a:xfrm>
            <a:off x="4362711" y="4856102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2EA3D2B-635F-9427-20AD-4554165031DF}"/>
              </a:ext>
            </a:extLst>
          </p:cNvPr>
          <p:cNvSpPr/>
          <p:nvPr/>
        </p:nvSpPr>
        <p:spPr>
          <a:xfrm>
            <a:off x="5017534" y="4888135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B4DCBE6-7D14-F479-8F99-9D0016BAF989}"/>
              </a:ext>
            </a:extLst>
          </p:cNvPr>
          <p:cNvSpPr/>
          <p:nvPr/>
        </p:nvSpPr>
        <p:spPr>
          <a:xfrm>
            <a:off x="3920375" y="4551208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A328E8BB-B233-C218-D5F1-1C1A8B1E0D4D}"/>
              </a:ext>
            </a:extLst>
          </p:cNvPr>
          <p:cNvCxnSpPr>
            <a:cxnSpLocks/>
            <a:stCxn id="37" idx="3"/>
            <a:endCxn id="39" idx="7"/>
          </p:cNvCxnSpPr>
          <p:nvPr/>
        </p:nvCxnSpPr>
        <p:spPr>
          <a:xfrm flipH="1">
            <a:off x="4506344" y="4642367"/>
            <a:ext cx="336443" cy="2383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DECF7812-09E4-2480-97C7-344BE6017947}"/>
              </a:ext>
            </a:extLst>
          </p:cNvPr>
          <p:cNvCxnSpPr>
            <a:stCxn id="39" idx="6"/>
            <a:endCxn id="40" idx="2"/>
          </p:cNvCxnSpPr>
          <p:nvPr/>
        </p:nvCxnSpPr>
        <p:spPr>
          <a:xfrm>
            <a:off x="4530989" y="4940241"/>
            <a:ext cx="486545" cy="3203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C29B9AE5-9261-CF64-2970-D6FFD2A40260}"/>
              </a:ext>
            </a:extLst>
          </p:cNvPr>
          <p:cNvCxnSpPr>
            <a:stCxn id="39" idx="0"/>
            <a:endCxn id="38" idx="4"/>
          </p:cNvCxnSpPr>
          <p:nvPr/>
        </p:nvCxnSpPr>
        <p:spPr>
          <a:xfrm flipV="1">
            <a:off x="4446851" y="4435410"/>
            <a:ext cx="32920" cy="42069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BEE8130-1C3B-8DDB-8C1F-2384F0417CDA}"/>
              </a:ext>
            </a:extLst>
          </p:cNvPr>
          <p:cNvCxnSpPr>
            <a:stCxn id="41" idx="5"/>
            <a:endCxn id="39" idx="1"/>
          </p:cNvCxnSpPr>
          <p:nvPr/>
        </p:nvCxnSpPr>
        <p:spPr>
          <a:xfrm>
            <a:off x="4064008" y="4694842"/>
            <a:ext cx="323347" cy="1859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2FB027B2-0278-651F-55F2-28EFBF4137DA}"/>
              </a:ext>
            </a:extLst>
          </p:cNvPr>
          <p:cNvCxnSpPr>
            <a:stCxn id="41" idx="7"/>
            <a:endCxn id="38" idx="3"/>
          </p:cNvCxnSpPr>
          <p:nvPr/>
        </p:nvCxnSpPr>
        <p:spPr>
          <a:xfrm flipV="1">
            <a:off x="4064008" y="4410765"/>
            <a:ext cx="356267" cy="16508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27624950-6544-D9F3-4B82-65E9E91A064F}"/>
              </a:ext>
            </a:extLst>
          </p:cNvPr>
          <p:cNvCxnSpPr>
            <a:cxnSpLocks/>
            <a:stCxn id="40" idx="0"/>
            <a:endCxn id="32" idx="4"/>
          </p:cNvCxnSpPr>
          <p:nvPr/>
        </p:nvCxnSpPr>
        <p:spPr>
          <a:xfrm flipV="1">
            <a:off x="5101674" y="4312465"/>
            <a:ext cx="13444" cy="575671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3A6C5ADC-A82F-B7CD-324F-F51D99F93F9D}"/>
              </a:ext>
            </a:extLst>
          </p:cNvPr>
          <p:cNvCxnSpPr>
            <a:cxnSpLocks/>
            <a:stCxn id="38" idx="0"/>
            <a:endCxn id="31" idx="4"/>
          </p:cNvCxnSpPr>
          <p:nvPr/>
        </p:nvCxnSpPr>
        <p:spPr>
          <a:xfrm flipV="1">
            <a:off x="4479770" y="3934080"/>
            <a:ext cx="22561" cy="333051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B40E0C16-AB5A-3E7C-30C8-E3983977D4EC}"/>
              </a:ext>
            </a:extLst>
          </p:cNvPr>
          <p:cNvSpPr/>
          <p:nvPr/>
        </p:nvSpPr>
        <p:spPr>
          <a:xfrm>
            <a:off x="7435007" y="3578402"/>
            <a:ext cx="3652093" cy="1908004"/>
          </a:xfrm>
          <a:prstGeom prst="roundRect">
            <a:avLst>
              <a:gd name="adj" fmla="val 324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/>
          <a:lstStyle/>
          <a:p>
            <a:pPr algn="ctr"/>
            <a:endParaRPr lang="LID4096" sz="2133" dirty="0"/>
          </a:p>
        </p:txBody>
      </p:sp>
      <p:cxnSp>
        <p:nvCxnSpPr>
          <p:cNvPr id="50" name="Verbindingslijn: gekromd 49">
            <a:extLst>
              <a:ext uri="{FF2B5EF4-FFF2-40B4-BE49-F238E27FC236}">
                <a16:creationId xmlns:a16="http://schemas.microsoft.com/office/drawing/2014/main" id="{AEB3BA43-1C32-F0F1-C006-E3CA477BB2F9}"/>
              </a:ext>
            </a:extLst>
          </p:cNvPr>
          <p:cNvCxnSpPr>
            <a:cxnSpLocks/>
            <a:stCxn id="51" idx="2"/>
            <a:endCxn id="30" idx="6"/>
          </p:cNvCxnSpPr>
          <p:nvPr/>
        </p:nvCxnSpPr>
        <p:spPr>
          <a:xfrm rot="10800000">
            <a:off x="5942841" y="3842408"/>
            <a:ext cx="2430680" cy="37937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Parallellogram 50">
            <a:extLst>
              <a:ext uri="{FF2B5EF4-FFF2-40B4-BE49-F238E27FC236}">
                <a16:creationId xmlns:a16="http://schemas.microsoft.com/office/drawing/2014/main" id="{C9842895-744A-F2FF-AD5A-ADD3817EDBFB}"/>
              </a:ext>
            </a:extLst>
          </p:cNvPr>
          <p:cNvSpPr/>
          <p:nvPr/>
        </p:nvSpPr>
        <p:spPr>
          <a:xfrm rot="230626" flipH="1">
            <a:off x="8360683" y="4153254"/>
            <a:ext cx="178093" cy="147300"/>
          </a:xfrm>
          <a:custGeom>
            <a:avLst/>
            <a:gdLst>
              <a:gd name="connsiteX0" fmla="*/ 0 w 178093"/>
              <a:gd name="connsiteY0" fmla="*/ 147300 h 147300"/>
              <a:gd name="connsiteX1" fmla="*/ 25333 w 178093"/>
              <a:gd name="connsiteY1" fmla="*/ 0 h 147300"/>
              <a:gd name="connsiteX2" fmla="*/ 178093 w 178093"/>
              <a:gd name="connsiteY2" fmla="*/ 0 h 147300"/>
              <a:gd name="connsiteX3" fmla="*/ 152760 w 178093"/>
              <a:gd name="connsiteY3" fmla="*/ 147300 h 147300"/>
              <a:gd name="connsiteX4" fmla="*/ 0 w 178093"/>
              <a:gd name="connsiteY4" fmla="*/ 147300 h 14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093" h="147300" fill="none" extrusionOk="0">
                <a:moveTo>
                  <a:pt x="0" y="147300"/>
                </a:moveTo>
                <a:cubicBezTo>
                  <a:pt x="3746" y="86903"/>
                  <a:pt x="12588" y="59817"/>
                  <a:pt x="25333" y="0"/>
                </a:cubicBezTo>
                <a:cubicBezTo>
                  <a:pt x="80005" y="-2074"/>
                  <a:pt x="144506" y="4120"/>
                  <a:pt x="178093" y="0"/>
                </a:cubicBezTo>
                <a:cubicBezTo>
                  <a:pt x="177758" y="35588"/>
                  <a:pt x="170076" y="84594"/>
                  <a:pt x="152760" y="147300"/>
                </a:cubicBezTo>
                <a:cubicBezTo>
                  <a:pt x="80648" y="147410"/>
                  <a:pt x="52247" y="151275"/>
                  <a:pt x="0" y="147300"/>
                </a:cubicBezTo>
                <a:close/>
              </a:path>
              <a:path w="178093" h="147300" stroke="0" extrusionOk="0">
                <a:moveTo>
                  <a:pt x="0" y="147300"/>
                </a:moveTo>
                <a:cubicBezTo>
                  <a:pt x="4938" y="78510"/>
                  <a:pt x="17875" y="71664"/>
                  <a:pt x="25333" y="0"/>
                </a:cubicBezTo>
                <a:cubicBezTo>
                  <a:pt x="97109" y="-2760"/>
                  <a:pt x="133655" y="2521"/>
                  <a:pt x="178093" y="0"/>
                </a:cubicBezTo>
                <a:cubicBezTo>
                  <a:pt x="167549" y="70788"/>
                  <a:pt x="155168" y="103967"/>
                  <a:pt x="152760" y="147300"/>
                </a:cubicBezTo>
                <a:cubicBezTo>
                  <a:pt x="111519" y="146731"/>
                  <a:pt x="66532" y="141252"/>
                  <a:pt x="0" y="147300"/>
                </a:cubicBez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60126346">
                  <a:prstGeom prst="parallelogram">
                    <a:avLst>
                      <a:gd name="adj" fmla="val 1719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4EAB276E-0A6C-7D86-5B1B-FF261E9B39B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858703" y="3926547"/>
            <a:ext cx="84139" cy="48266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75E26688-2B87-B9B9-1900-C91D864D5508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6002335" y="4159247"/>
            <a:ext cx="334036" cy="2746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89F6CB58-B1A1-5603-FBEC-AF527D20F32E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 flipV="1">
            <a:off x="6026979" y="4493353"/>
            <a:ext cx="454092" cy="26459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026C697-F2C5-63B8-13AA-5603A5613AEE}"/>
              </a:ext>
            </a:extLst>
          </p:cNvPr>
          <p:cNvCxnSpPr>
            <a:cxnSpLocks/>
            <a:stCxn id="21" idx="1"/>
            <a:endCxn id="10" idx="5"/>
          </p:cNvCxnSpPr>
          <p:nvPr/>
        </p:nvCxnSpPr>
        <p:spPr>
          <a:xfrm flipH="1" flipV="1">
            <a:off x="6002335" y="4552848"/>
            <a:ext cx="262095" cy="35993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A9F037FD-6E85-28F2-1D84-F231BE701378}"/>
              </a:ext>
            </a:extLst>
          </p:cNvPr>
          <p:cNvSpPr/>
          <p:nvPr/>
        </p:nvSpPr>
        <p:spPr>
          <a:xfrm>
            <a:off x="5858702" y="4409215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EBF870D1-D7C3-0827-FC24-34C3443EC6AC}"/>
              </a:ext>
            </a:extLst>
          </p:cNvPr>
          <p:cNvSpPr/>
          <p:nvPr/>
        </p:nvSpPr>
        <p:spPr>
          <a:xfrm>
            <a:off x="6311727" y="4015614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D1ED4D10-4694-BAC1-3EC0-3BACD96813EB}"/>
              </a:ext>
            </a:extLst>
          </p:cNvPr>
          <p:cNvSpPr/>
          <p:nvPr/>
        </p:nvSpPr>
        <p:spPr>
          <a:xfrm>
            <a:off x="6481071" y="4435674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A8294021-C4B4-5074-1EB9-08753DB8141F}"/>
              </a:ext>
            </a:extLst>
          </p:cNvPr>
          <p:cNvSpPr/>
          <p:nvPr/>
        </p:nvSpPr>
        <p:spPr>
          <a:xfrm>
            <a:off x="6239787" y="4888135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D5B05996-C86D-4EED-372D-77F1C11C83F8}"/>
              </a:ext>
            </a:extLst>
          </p:cNvPr>
          <p:cNvSpPr/>
          <p:nvPr/>
        </p:nvSpPr>
        <p:spPr>
          <a:xfrm>
            <a:off x="10035511" y="3684947"/>
            <a:ext cx="943437" cy="483884"/>
          </a:xfrm>
          <a:prstGeom prst="roundRect">
            <a:avLst>
              <a:gd name="adj" fmla="val 555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rtlCol="0" anchor="t"/>
          <a:lstStyle/>
          <a:p>
            <a:r>
              <a:rPr lang="en-US" sz="800" b="1" dirty="0">
                <a:solidFill>
                  <a:schemeClr val="accent4"/>
                </a:solidFill>
              </a:rPr>
              <a:t>Window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Height: 1200 mm</a:t>
            </a:r>
          </a:p>
          <a:p>
            <a:r>
              <a:rPr lang="en-US" sz="800" dirty="0">
                <a:solidFill>
                  <a:schemeClr val="accent4"/>
                </a:solidFill>
              </a:rPr>
              <a:t>Width: 600 mm</a:t>
            </a:r>
            <a:endParaRPr lang="LID4096" sz="1067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3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9C8D6-4CEB-F3FB-0B77-7F56B5D69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32FAA-2D10-8A3B-2A78-18AB0CC9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of data and application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8CCB82-3DB0-CCE9-742C-9B13805AB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Decoupling enables software developers to build multiple applications on top of the same data.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F09FDA-A57F-30F5-7915-E58531F8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C6D260-6FF7-F657-4B06-EB06D037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52</a:t>
            </a:fld>
            <a:endParaRPr lang="en-GB" dirty="0"/>
          </a:p>
        </p:txBody>
      </p:sp>
      <p:pic>
        <p:nvPicPr>
          <p:cNvPr id="11" name="Afbeelding 10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16BEE7F9-FD92-EBB9-56AB-3905FC96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t="14222" r="11498" b="13926"/>
          <a:stretch/>
        </p:blipFill>
        <p:spPr>
          <a:xfrm>
            <a:off x="7434838" y="3224149"/>
            <a:ext cx="3652263" cy="2262257"/>
          </a:xfrm>
          <a:prstGeom prst="rect">
            <a:avLst/>
          </a:prstGeom>
        </p:spPr>
      </p:pic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CD25D6B-B6D4-F7F5-25A6-F1F20540692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741143" y="2896267"/>
            <a:ext cx="158627" cy="22912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DC0F85E-77E8-15B1-FF59-795422AA3112}"/>
              </a:ext>
            </a:extLst>
          </p:cNvPr>
          <p:cNvCxnSpPr>
            <a:cxnSpLocks/>
            <a:stCxn id="26" idx="7"/>
            <a:endCxn id="27" idx="2"/>
          </p:cNvCxnSpPr>
          <p:nvPr/>
        </p:nvCxnSpPr>
        <p:spPr>
          <a:xfrm flipV="1">
            <a:off x="5018759" y="3016074"/>
            <a:ext cx="560536" cy="10931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FA4607A-6171-982B-291B-0A3C425A5CF6}"/>
              </a:ext>
            </a:extLst>
          </p:cNvPr>
          <p:cNvCxnSpPr>
            <a:cxnSpLocks/>
            <a:stCxn id="26" idx="3"/>
            <a:endCxn id="28" idx="7"/>
          </p:cNvCxnSpPr>
          <p:nvPr/>
        </p:nvCxnSpPr>
        <p:spPr>
          <a:xfrm flipH="1">
            <a:off x="4736777" y="3244379"/>
            <a:ext cx="162992" cy="215148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FB03D9C-F7D5-1614-2AEA-16607015142F}"/>
              </a:ext>
            </a:extLst>
          </p:cNvPr>
          <p:cNvCxnSpPr>
            <a:cxnSpLocks/>
            <a:stCxn id="26" idx="5"/>
            <a:endCxn id="29" idx="1"/>
          </p:cNvCxnSpPr>
          <p:nvPr/>
        </p:nvCxnSpPr>
        <p:spPr>
          <a:xfrm>
            <a:off x="5018760" y="3244380"/>
            <a:ext cx="269521" cy="385865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E2B7AE88-E395-B016-CB20-82F60ABE4B2D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5407269" y="3749233"/>
            <a:ext cx="364979" cy="7561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FBE35B72-CDDE-FB19-81B7-6AB2214F0415}"/>
              </a:ext>
            </a:extLst>
          </p:cNvPr>
          <p:cNvCxnSpPr>
            <a:cxnSpLocks/>
            <a:stCxn id="29" idx="3"/>
            <a:endCxn id="32" idx="7"/>
          </p:cNvCxnSpPr>
          <p:nvPr/>
        </p:nvCxnSpPr>
        <p:spPr>
          <a:xfrm flipH="1">
            <a:off x="5174613" y="3749234"/>
            <a:ext cx="113668" cy="41959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D4AC3513-85BF-7DCD-E2A0-74007A216FF7}"/>
              </a:ext>
            </a:extLst>
          </p:cNvPr>
          <p:cNvCxnSpPr>
            <a:cxnSpLocks/>
            <a:stCxn id="31" idx="5"/>
            <a:endCxn id="32" idx="1"/>
          </p:cNvCxnSpPr>
          <p:nvPr/>
        </p:nvCxnSpPr>
        <p:spPr>
          <a:xfrm>
            <a:off x="4561826" y="3909436"/>
            <a:ext cx="493797" cy="259395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al 24">
            <a:extLst>
              <a:ext uri="{FF2B5EF4-FFF2-40B4-BE49-F238E27FC236}">
                <a16:creationId xmlns:a16="http://schemas.microsoft.com/office/drawing/2014/main" id="{58E3CAAC-C841-51C8-EEB8-8E915DFD86FA}"/>
              </a:ext>
            </a:extLst>
          </p:cNvPr>
          <p:cNvSpPr/>
          <p:nvPr/>
        </p:nvSpPr>
        <p:spPr>
          <a:xfrm>
            <a:off x="4625335" y="2744586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25260FE7-6122-609A-6743-B46487C84C5D}"/>
              </a:ext>
            </a:extLst>
          </p:cNvPr>
          <p:cNvSpPr/>
          <p:nvPr/>
        </p:nvSpPr>
        <p:spPr>
          <a:xfrm>
            <a:off x="4875126" y="3100746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41B969F3-11DD-A609-BAC6-BE15346F931E}"/>
              </a:ext>
            </a:extLst>
          </p:cNvPr>
          <p:cNvSpPr/>
          <p:nvPr/>
        </p:nvSpPr>
        <p:spPr>
          <a:xfrm>
            <a:off x="5579295" y="2931935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299FD57-545B-8D2A-F829-F48F0D1D8711}"/>
              </a:ext>
            </a:extLst>
          </p:cNvPr>
          <p:cNvSpPr/>
          <p:nvPr/>
        </p:nvSpPr>
        <p:spPr>
          <a:xfrm>
            <a:off x="4593144" y="3434883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4AD4915B-7E5F-758D-7D5A-DB9017CE5FC4}"/>
              </a:ext>
            </a:extLst>
          </p:cNvPr>
          <p:cNvSpPr/>
          <p:nvPr/>
        </p:nvSpPr>
        <p:spPr>
          <a:xfrm>
            <a:off x="5263636" y="3605600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CD8C249F-7D6A-B3ED-3213-8ACF888A15D2}"/>
              </a:ext>
            </a:extLst>
          </p:cNvPr>
          <p:cNvSpPr/>
          <p:nvPr/>
        </p:nvSpPr>
        <p:spPr>
          <a:xfrm>
            <a:off x="5774564" y="3758270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FE291DFD-035D-2B86-B98C-09BDE4AC0875}"/>
              </a:ext>
            </a:extLst>
          </p:cNvPr>
          <p:cNvSpPr/>
          <p:nvPr/>
        </p:nvSpPr>
        <p:spPr>
          <a:xfrm>
            <a:off x="4418192" y="3765803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447E93B0-CE92-6DA0-0681-98A847E0BF57}"/>
              </a:ext>
            </a:extLst>
          </p:cNvPr>
          <p:cNvSpPr/>
          <p:nvPr/>
        </p:nvSpPr>
        <p:spPr>
          <a:xfrm>
            <a:off x="5030979" y="4144187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6AE61192-7387-0D54-A082-9E61DF5C2186}"/>
              </a:ext>
            </a:extLst>
          </p:cNvPr>
          <p:cNvSpPr/>
          <p:nvPr/>
        </p:nvSpPr>
        <p:spPr>
          <a:xfrm>
            <a:off x="4818144" y="4498734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3E4127F7-FBDA-408A-13F9-5B7A775E61F6}"/>
              </a:ext>
            </a:extLst>
          </p:cNvPr>
          <p:cNvSpPr/>
          <p:nvPr/>
        </p:nvSpPr>
        <p:spPr>
          <a:xfrm>
            <a:off x="4395631" y="4267132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8267A2C4-9FAD-B2AA-682E-61DDA1A7D628}"/>
              </a:ext>
            </a:extLst>
          </p:cNvPr>
          <p:cNvSpPr/>
          <p:nvPr/>
        </p:nvSpPr>
        <p:spPr>
          <a:xfrm>
            <a:off x="4362711" y="4856102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C47A7AEC-20E4-0053-C0A9-6F84BD9A44BF}"/>
              </a:ext>
            </a:extLst>
          </p:cNvPr>
          <p:cNvSpPr/>
          <p:nvPr/>
        </p:nvSpPr>
        <p:spPr>
          <a:xfrm>
            <a:off x="5017534" y="4888135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80104FEE-176E-207F-3B32-4007CC17BC7B}"/>
              </a:ext>
            </a:extLst>
          </p:cNvPr>
          <p:cNvSpPr/>
          <p:nvPr/>
        </p:nvSpPr>
        <p:spPr>
          <a:xfrm>
            <a:off x="3920375" y="4551208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75566E17-8112-EDD4-2217-11C25D67DBCC}"/>
              </a:ext>
            </a:extLst>
          </p:cNvPr>
          <p:cNvCxnSpPr>
            <a:cxnSpLocks/>
            <a:stCxn id="37" idx="3"/>
            <a:endCxn id="39" idx="7"/>
          </p:cNvCxnSpPr>
          <p:nvPr/>
        </p:nvCxnSpPr>
        <p:spPr>
          <a:xfrm flipH="1">
            <a:off x="4506344" y="4642367"/>
            <a:ext cx="336443" cy="2383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DB1A4BFD-FC55-C5D0-87A2-46B0BEE21611}"/>
              </a:ext>
            </a:extLst>
          </p:cNvPr>
          <p:cNvCxnSpPr>
            <a:stCxn id="39" idx="6"/>
            <a:endCxn id="40" idx="2"/>
          </p:cNvCxnSpPr>
          <p:nvPr/>
        </p:nvCxnSpPr>
        <p:spPr>
          <a:xfrm>
            <a:off x="4530989" y="4940241"/>
            <a:ext cx="486545" cy="3203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E3CF7485-6990-4E57-C9A5-EA30371FAA07}"/>
              </a:ext>
            </a:extLst>
          </p:cNvPr>
          <p:cNvCxnSpPr>
            <a:stCxn id="39" idx="0"/>
            <a:endCxn id="38" idx="4"/>
          </p:cNvCxnSpPr>
          <p:nvPr/>
        </p:nvCxnSpPr>
        <p:spPr>
          <a:xfrm flipV="1">
            <a:off x="4446851" y="4435410"/>
            <a:ext cx="32920" cy="42069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7AD22E4-CAE5-0F9A-0AFA-F3E2F204CC68}"/>
              </a:ext>
            </a:extLst>
          </p:cNvPr>
          <p:cNvCxnSpPr>
            <a:stCxn id="41" idx="5"/>
            <a:endCxn id="39" idx="1"/>
          </p:cNvCxnSpPr>
          <p:nvPr/>
        </p:nvCxnSpPr>
        <p:spPr>
          <a:xfrm>
            <a:off x="4064008" y="4694842"/>
            <a:ext cx="323347" cy="1859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A624B48E-29BC-4400-DD25-E3D9D01AFE77}"/>
              </a:ext>
            </a:extLst>
          </p:cNvPr>
          <p:cNvCxnSpPr>
            <a:stCxn id="41" idx="7"/>
            <a:endCxn id="38" idx="3"/>
          </p:cNvCxnSpPr>
          <p:nvPr/>
        </p:nvCxnSpPr>
        <p:spPr>
          <a:xfrm flipV="1">
            <a:off x="4064008" y="4410765"/>
            <a:ext cx="356267" cy="16508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3D1B17B7-98FB-5B66-6A21-6CC3C5DC09E8}"/>
              </a:ext>
            </a:extLst>
          </p:cNvPr>
          <p:cNvCxnSpPr>
            <a:cxnSpLocks/>
            <a:stCxn id="40" idx="0"/>
            <a:endCxn id="32" idx="4"/>
          </p:cNvCxnSpPr>
          <p:nvPr/>
        </p:nvCxnSpPr>
        <p:spPr>
          <a:xfrm flipV="1">
            <a:off x="5101674" y="4312465"/>
            <a:ext cx="13444" cy="575671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57923532-CF90-FBA4-BAE5-86831C737F02}"/>
              </a:ext>
            </a:extLst>
          </p:cNvPr>
          <p:cNvCxnSpPr>
            <a:cxnSpLocks/>
            <a:stCxn id="38" idx="0"/>
            <a:endCxn id="31" idx="4"/>
          </p:cNvCxnSpPr>
          <p:nvPr/>
        </p:nvCxnSpPr>
        <p:spPr>
          <a:xfrm flipV="1">
            <a:off x="4479770" y="3934080"/>
            <a:ext cx="22561" cy="333051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1C921F29-AE93-CF4F-C4EF-51A3F7C76EA7}"/>
              </a:ext>
            </a:extLst>
          </p:cNvPr>
          <p:cNvSpPr/>
          <p:nvPr/>
        </p:nvSpPr>
        <p:spPr>
          <a:xfrm>
            <a:off x="7435007" y="3578402"/>
            <a:ext cx="3652093" cy="1908004"/>
          </a:xfrm>
          <a:prstGeom prst="roundRect">
            <a:avLst>
              <a:gd name="adj" fmla="val 324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/>
          <a:lstStyle/>
          <a:p>
            <a:pPr algn="ctr"/>
            <a:endParaRPr lang="LID4096" sz="2133" dirty="0"/>
          </a:p>
        </p:txBody>
      </p:sp>
      <p:cxnSp>
        <p:nvCxnSpPr>
          <p:cNvPr id="50" name="Verbindingslijn: gekromd 49">
            <a:extLst>
              <a:ext uri="{FF2B5EF4-FFF2-40B4-BE49-F238E27FC236}">
                <a16:creationId xmlns:a16="http://schemas.microsoft.com/office/drawing/2014/main" id="{BE60393D-720D-2B20-C3F3-0019106A5F1E}"/>
              </a:ext>
            </a:extLst>
          </p:cNvPr>
          <p:cNvCxnSpPr>
            <a:cxnSpLocks/>
            <a:stCxn id="51" idx="2"/>
            <a:endCxn id="30" idx="6"/>
          </p:cNvCxnSpPr>
          <p:nvPr/>
        </p:nvCxnSpPr>
        <p:spPr>
          <a:xfrm rot="10800000">
            <a:off x="5942841" y="3842408"/>
            <a:ext cx="2430680" cy="37937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Parallellogram 50">
            <a:extLst>
              <a:ext uri="{FF2B5EF4-FFF2-40B4-BE49-F238E27FC236}">
                <a16:creationId xmlns:a16="http://schemas.microsoft.com/office/drawing/2014/main" id="{C5C06B77-76E4-4E56-3380-A946DC0F8C76}"/>
              </a:ext>
            </a:extLst>
          </p:cNvPr>
          <p:cNvSpPr/>
          <p:nvPr/>
        </p:nvSpPr>
        <p:spPr>
          <a:xfrm rot="230626" flipH="1">
            <a:off x="8360683" y="4153254"/>
            <a:ext cx="178093" cy="147300"/>
          </a:xfrm>
          <a:custGeom>
            <a:avLst/>
            <a:gdLst>
              <a:gd name="connsiteX0" fmla="*/ 0 w 178093"/>
              <a:gd name="connsiteY0" fmla="*/ 147300 h 147300"/>
              <a:gd name="connsiteX1" fmla="*/ 25333 w 178093"/>
              <a:gd name="connsiteY1" fmla="*/ 0 h 147300"/>
              <a:gd name="connsiteX2" fmla="*/ 178093 w 178093"/>
              <a:gd name="connsiteY2" fmla="*/ 0 h 147300"/>
              <a:gd name="connsiteX3" fmla="*/ 152760 w 178093"/>
              <a:gd name="connsiteY3" fmla="*/ 147300 h 147300"/>
              <a:gd name="connsiteX4" fmla="*/ 0 w 178093"/>
              <a:gd name="connsiteY4" fmla="*/ 147300 h 14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093" h="147300" fill="none" extrusionOk="0">
                <a:moveTo>
                  <a:pt x="0" y="147300"/>
                </a:moveTo>
                <a:cubicBezTo>
                  <a:pt x="3746" y="86903"/>
                  <a:pt x="12588" y="59817"/>
                  <a:pt x="25333" y="0"/>
                </a:cubicBezTo>
                <a:cubicBezTo>
                  <a:pt x="80005" y="-2074"/>
                  <a:pt x="144506" y="4120"/>
                  <a:pt x="178093" y="0"/>
                </a:cubicBezTo>
                <a:cubicBezTo>
                  <a:pt x="177758" y="35588"/>
                  <a:pt x="170076" y="84594"/>
                  <a:pt x="152760" y="147300"/>
                </a:cubicBezTo>
                <a:cubicBezTo>
                  <a:pt x="80648" y="147410"/>
                  <a:pt x="52247" y="151275"/>
                  <a:pt x="0" y="147300"/>
                </a:cubicBezTo>
                <a:close/>
              </a:path>
              <a:path w="178093" h="147300" stroke="0" extrusionOk="0">
                <a:moveTo>
                  <a:pt x="0" y="147300"/>
                </a:moveTo>
                <a:cubicBezTo>
                  <a:pt x="4938" y="78510"/>
                  <a:pt x="17875" y="71664"/>
                  <a:pt x="25333" y="0"/>
                </a:cubicBezTo>
                <a:cubicBezTo>
                  <a:pt x="97109" y="-2760"/>
                  <a:pt x="133655" y="2521"/>
                  <a:pt x="178093" y="0"/>
                </a:cubicBezTo>
                <a:cubicBezTo>
                  <a:pt x="167549" y="70788"/>
                  <a:pt x="155168" y="103967"/>
                  <a:pt x="152760" y="147300"/>
                </a:cubicBezTo>
                <a:cubicBezTo>
                  <a:pt x="111519" y="146731"/>
                  <a:pt x="66532" y="141252"/>
                  <a:pt x="0" y="147300"/>
                </a:cubicBez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60126346">
                  <a:prstGeom prst="parallelogram">
                    <a:avLst>
                      <a:gd name="adj" fmla="val 1719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1CEBCB88-E9BE-4272-0D2F-5171E8CA1A14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858703" y="3926547"/>
            <a:ext cx="84139" cy="48266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AC78EAC4-1102-5B33-52BE-81AB83B1F8B0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6002335" y="4159247"/>
            <a:ext cx="334036" cy="2746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106E145B-2C69-935C-94DB-D00E10FD6069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 flipV="1">
            <a:off x="6026979" y="4493353"/>
            <a:ext cx="454092" cy="26459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790B7B68-52F1-8BEE-5B9A-E0E485BB6950}"/>
              </a:ext>
            </a:extLst>
          </p:cNvPr>
          <p:cNvCxnSpPr>
            <a:cxnSpLocks/>
            <a:stCxn id="21" idx="1"/>
            <a:endCxn id="10" idx="5"/>
          </p:cNvCxnSpPr>
          <p:nvPr/>
        </p:nvCxnSpPr>
        <p:spPr>
          <a:xfrm flipH="1" flipV="1">
            <a:off x="6002335" y="4552848"/>
            <a:ext cx="262095" cy="35993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FA260FF5-118D-6797-DA11-67E815A6EAFA}"/>
              </a:ext>
            </a:extLst>
          </p:cNvPr>
          <p:cNvSpPr/>
          <p:nvPr/>
        </p:nvSpPr>
        <p:spPr>
          <a:xfrm>
            <a:off x="5858702" y="4409215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648CEC07-A640-FAD4-429D-69C789DD0840}"/>
              </a:ext>
            </a:extLst>
          </p:cNvPr>
          <p:cNvSpPr/>
          <p:nvPr/>
        </p:nvSpPr>
        <p:spPr>
          <a:xfrm>
            <a:off x="6311727" y="4015614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438C7615-6BA7-B952-B495-C99EC1DD6E14}"/>
              </a:ext>
            </a:extLst>
          </p:cNvPr>
          <p:cNvSpPr/>
          <p:nvPr/>
        </p:nvSpPr>
        <p:spPr>
          <a:xfrm>
            <a:off x="6481071" y="4435674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9EEC4B7-C515-99CB-523A-44A3BBA60FD8}"/>
              </a:ext>
            </a:extLst>
          </p:cNvPr>
          <p:cNvSpPr/>
          <p:nvPr/>
        </p:nvSpPr>
        <p:spPr>
          <a:xfrm>
            <a:off x="6239787" y="4888135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2065F382-5C22-DA6E-01A1-B3569953AEB7}"/>
              </a:ext>
            </a:extLst>
          </p:cNvPr>
          <p:cNvSpPr/>
          <p:nvPr/>
        </p:nvSpPr>
        <p:spPr>
          <a:xfrm>
            <a:off x="10161157" y="3684947"/>
            <a:ext cx="817791" cy="400036"/>
          </a:xfrm>
          <a:prstGeom prst="roundRect">
            <a:avLst>
              <a:gd name="adj" fmla="val 5556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rtlCol="0" anchor="t"/>
          <a:lstStyle/>
          <a:p>
            <a:r>
              <a:rPr lang="en-US" sz="533" b="1" dirty="0">
                <a:solidFill>
                  <a:schemeClr val="accent4"/>
                </a:solidFill>
              </a:rPr>
              <a:t>Window</a:t>
            </a:r>
          </a:p>
          <a:p>
            <a:r>
              <a:rPr lang="en-US" sz="533" dirty="0">
                <a:solidFill>
                  <a:schemeClr val="accent4"/>
                </a:solidFill>
              </a:rPr>
              <a:t>Height: 1200 mm</a:t>
            </a:r>
          </a:p>
          <a:p>
            <a:r>
              <a:rPr lang="en-US" sz="533" dirty="0">
                <a:solidFill>
                  <a:schemeClr val="accent4"/>
                </a:solidFill>
              </a:rPr>
              <a:t>Width: 600 mm</a:t>
            </a:r>
            <a:endParaRPr lang="LID4096" sz="800" dirty="0">
              <a:solidFill>
                <a:schemeClr val="accent4"/>
              </a:solidFill>
            </a:endParaRPr>
          </a:p>
        </p:txBody>
      </p:sp>
      <p:grpSp>
        <p:nvGrpSpPr>
          <p:cNvPr id="59" name="Groep 58">
            <a:extLst>
              <a:ext uri="{FF2B5EF4-FFF2-40B4-BE49-F238E27FC236}">
                <a16:creationId xmlns:a16="http://schemas.microsoft.com/office/drawing/2014/main" id="{893FBEA2-630F-7AB7-4FA1-95BABB586D6F}"/>
              </a:ext>
            </a:extLst>
          </p:cNvPr>
          <p:cNvGrpSpPr/>
          <p:nvPr/>
        </p:nvGrpSpPr>
        <p:grpSpPr>
          <a:xfrm>
            <a:off x="1037404" y="2896266"/>
            <a:ext cx="1347027" cy="2674801"/>
            <a:chOff x="738385" y="2172199"/>
            <a:chExt cx="1010270" cy="2006101"/>
          </a:xfrm>
        </p:grpSpPr>
        <p:sp>
          <p:nvSpPr>
            <p:cNvPr id="58" name="Rechthoek: afgeronde hoeken 57">
              <a:extLst>
                <a:ext uri="{FF2B5EF4-FFF2-40B4-BE49-F238E27FC236}">
                  <a16:creationId xmlns:a16="http://schemas.microsoft.com/office/drawing/2014/main" id="{060C4BEB-B25F-D454-ACBD-D348E86DAEB4}"/>
                </a:ext>
              </a:extLst>
            </p:cNvPr>
            <p:cNvSpPr/>
            <p:nvPr/>
          </p:nvSpPr>
          <p:spPr>
            <a:xfrm>
              <a:off x="788194" y="2221706"/>
              <a:ext cx="902764" cy="1893098"/>
            </a:xfrm>
            <a:prstGeom prst="roundRect">
              <a:avLst>
                <a:gd name="adj" fmla="val 12974"/>
              </a:avLst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2400"/>
            </a:p>
          </p:txBody>
        </p:sp>
        <p:pic>
          <p:nvPicPr>
            <p:cNvPr id="57" name="Afbeelding 56">
              <a:extLst>
                <a:ext uri="{FF2B5EF4-FFF2-40B4-BE49-F238E27FC236}">
                  <a16:creationId xmlns:a16="http://schemas.microsoft.com/office/drawing/2014/main" id="{15D52B5D-B076-9A04-4F1D-C6CD64219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146" t="7802" r="31025" b="14000"/>
            <a:stretch/>
          </p:blipFill>
          <p:spPr>
            <a:xfrm>
              <a:off x="790575" y="2571750"/>
              <a:ext cx="896230" cy="1321594"/>
            </a:xfrm>
            <a:prstGeom prst="rect">
              <a:avLst/>
            </a:prstGeom>
          </p:spPr>
        </p:pic>
        <p:pic>
          <p:nvPicPr>
            <p:cNvPr id="56" name="Afbeelding 55">
              <a:extLst>
                <a:ext uri="{FF2B5EF4-FFF2-40B4-BE49-F238E27FC236}">
                  <a16:creationId xmlns:a16="http://schemas.microsoft.com/office/drawing/2014/main" id="{520E4C6C-DE59-9E66-F331-E45E917E2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47980" y1="31420" x2="47980" y2="31420"/>
                          <a14:backgroundMark x1="42200" y1="23300" x2="56620" y2="37800"/>
                          <a14:backgroundMark x1="56620" y1="37800" x2="56880" y2="39040"/>
                        </a14:backgroundRemoval>
                      </a14:imgEffect>
                    </a14:imgLayer>
                  </a14:imgProps>
                </a:ext>
              </a:extLst>
            </a:blip>
            <a:srcRect l="29848" t="9657" r="29313" b="9249"/>
            <a:stretch/>
          </p:blipFill>
          <p:spPr>
            <a:xfrm>
              <a:off x="738385" y="2172199"/>
              <a:ext cx="1010270" cy="2006101"/>
            </a:xfrm>
            <a:prstGeom prst="rect">
              <a:avLst/>
            </a:prstGeom>
          </p:spPr>
        </p:pic>
      </p:grpSp>
      <p:cxnSp>
        <p:nvCxnSpPr>
          <p:cNvPr id="60" name="Verbindingslijn: gekromd 59">
            <a:extLst>
              <a:ext uri="{FF2B5EF4-FFF2-40B4-BE49-F238E27FC236}">
                <a16:creationId xmlns:a16="http://schemas.microsoft.com/office/drawing/2014/main" id="{D83AB616-F2CD-B6B8-146F-0471243735AB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144409" y="2828725"/>
            <a:ext cx="2480927" cy="1186889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Afbeelding 63" descr="Afbeelding met tekst&#10;&#10;Automatisch gegenereerde beschrijving">
            <a:extLst>
              <a:ext uri="{FF2B5EF4-FFF2-40B4-BE49-F238E27FC236}">
                <a16:creationId xmlns:a16="http://schemas.microsoft.com/office/drawing/2014/main" id="{B6827043-3D26-50C7-A859-7291BFB8E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5"/>
          <a:stretch/>
        </p:blipFill>
        <p:spPr>
          <a:xfrm>
            <a:off x="5975001" y="2363506"/>
            <a:ext cx="1026319" cy="953180"/>
          </a:xfrm>
          <a:prstGeom prst="rect">
            <a:avLst/>
          </a:prstGeom>
          <a:effectLst/>
        </p:spPr>
      </p:pic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CCFC6530-9447-BDBB-CFE3-EEBEFE6085DE}"/>
              </a:ext>
            </a:extLst>
          </p:cNvPr>
          <p:cNvCxnSpPr>
            <a:cxnSpLocks/>
            <a:stCxn id="64" idx="1"/>
            <a:endCxn id="27" idx="7"/>
          </p:cNvCxnSpPr>
          <p:nvPr/>
        </p:nvCxnSpPr>
        <p:spPr>
          <a:xfrm flipH="1">
            <a:off x="5722928" y="2840096"/>
            <a:ext cx="252072" cy="11648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ijdelijke aanduiding voor inhoud 2">
            <a:extLst>
              <a:ext uri="{FF2B5EF4-FFF2-40B4-BE49-F238E27FC236}">
                <a16:creationId xmlns:a16="http://schemas.microsoft.com/office/drawing/2014/main" id="{5A58763A-B3CB-8983-F4B9-57EC36005833}"/>
              </a:ext>
            </a:extLst>
          </p:cNvPr>
          <p:cNvSpPr txBox="1">
            <a:spLocks/>
          </p:cNvSpPr>
          <p:nvPr/>
        </p:nvSpPr>
        <p:spPr>
          <a:xfrm>
            <a:off x="6043757" y="3200974"/>
            <a:ext cx="1067608" cy="4434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err="1">
                <a:solidFill>
                  <a:schemeClr val="bg2"/>
                </a:solidFill>
              </a:rPr>
              <a:t>MyHouse.ifc</a:t>
            </a:r>
            <a:endParaRPr lang="en-US" sz="14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5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76923-AA38-95AE-6B08-78064A549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398DD-119C-4CF3-96F3-544DDFEE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graph of the space you’re sitting in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951D1E-C3AA-A261-DFBD-3BD7FB4C0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FA0F77C-5AFF-4729-BC42-09BBFE37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B90B76E-AA09-6D1A-BC6B-55F25680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50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8312D2-0260-FBE6-7C16-B5437A35B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D66BD-26B2-A482-E221-FAA92D37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graph of the space you’re sitting in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727BC1-53C3-7371-01FC-F8C6CA174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r>
              <a:rPr lang="en-GB" dirty="0"/>
              <a:t>Do all nodes and relationships have a label?</a:t>
            </a:r>
          </a:p>
          <a:p>
            <a:pPr marL="609585" indent="-609585">
              <a:buAutoNum type="arabicPeriod"/>
            </a:pPr>
            <a:r>
              <a:rPr lang="en-GB" dirty="0"/>
              <a:t>Are all relationships directed?</a:t>
            </a:r>
          </a:p>
          <a:p>
            <a:pPr marL="609585" indent="-609585">
              <a:buAutoNum type="arabicPeriod"/>
            </a:pPr>
            <a:r>
              <a:rPr lang="en-GB" dirty="0"/>
              <a:t>Is there a center node in the graph? If yes, what is it?</a:t>
            </a:r>
          </a:p>
          <a:p>
            <a:pPr marL="609585" indent="-609585">
              <a:buAutoNum type="arabicPeriod"/>
            </a:pPr>
            <a:r>
              <a:rPr lang="en-GB" dirty="0"/>
              <a:t>What types of information appear in your graph? Which types did you miss? How could you integrate those?</a:t>
            </a:r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D32A12-EDE2-CC74-FB16-DDD9CC43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AC98DD-D5DC-3914-2E5D-072B1039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0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25977-7DE9-2EFF-BC01-D2FACC41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create a graph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48E39E-E0DC-E5FA-1F7A-98B7BF402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input data, different methods are required. Some methods are: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Manual (in any text editor)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Python-based (</a:t>
            </a:r>
            <a:r>
              <a:rPr lang="en-US" dirty="0" err="1"/>
              <a:t>rdflib</a:t>
            </a:r>
            <a:r>
              <a:rPr lang="en-US" dirty="0"/>
              <a:t>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RML (RDF Mapping Language)</a:t>
            </a:r>
          </a:p>
          <a:p>
            <a:pPr marL="937177" lvl="3" indent="-457189"/>
            <a:r>
              <a:rPr lang="en-US" dirty="0"/>
              <a:t>R2RML (RDB to RDF Mapping Language)</a:t>
            </a:r>
          </a:p>
          <a:p>
            <a:endParaRPr lang="en-US" dirty="0"/>
          </a:p>
          <a:p>
            <a:r>
              <a:rPr lang="en-US" dirty="0"/>
              <a:t>A handful of IFC to RDF converters exist, such as: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IFC2RDF</a:t>
            </a:r>
            <a:r>
              <a:rPr lang="en-US" dirty="0"/>
              <a:t> (Python-based)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IFCtoLBD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(Java-based, also has a UI)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B1AB08-2B21-935A-9823-984FCB695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94B294-021D-4BEE-E28E-1EE72A8D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44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38CA9-EFEA-982C-C4C2-450EA072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representation of the </a:t>
            </a:r>
            <a:r>
              <a:rPr lang="en-US" dirty="0" err="1"/>
              <a:t>OpenFlat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F6AAD0-5A14-BF6A-E1FE-2008AB428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6B9B995-1865-C1E8-C033-A7AE17FC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AC95F-98C6-E47F-2850-35448D862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56</a:t>
            </a:fld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16C3E62-AEE4-9D4A-AC70-B4094F149A96}"/>
              </a:ext>
            </a:extLst>
          </p:cNvPr>
          <p:cNvSpPr txBox="1">
            <a:spLocks/>
          </p:cNvSpPr>
          <p:nvPr/>
        </p:nvSpPr>
        <p:spPr>
          <a:xfrm>
            <a:off x="1011763" y="1742189"/>
            <a:ext cx="10075335" cy="4125211"/>
          </a:xfrm>
          <a:prstGeom prst="roundRect">
            <a:avLst>
              <a:gd name="adj" fmla="val 1674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OF:OpenFlat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	a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bot:Building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</a:rPr>
              <a:t>hasStorey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OF:Level4 , OF: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Level5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"413b2296-9449-4a05-8f3c-f009b9f294dc"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"11EoAMb4bA1Oyyy0cvyfJS"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OpenFlat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 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Level5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bot:Storey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containsElement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	OF: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roof_d576136d-a0bf-4ebc-8644-d1110b3a9274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"413b2296-9449-4a05-8f3c-f00946082c36"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"11EoAMb4bA1Oyyy0b622ms" ;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"Level 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bpt:hasElevation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"12000."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roof_d576136d-a0bf-4ebc-8644-d1110b3a9274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</p:txBody>
      </p:sp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3B640672-91C0-948A-7F5A-A1B19D3B4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5"/>
          <a:stretch/>
        </p:blipFill>
        <p:spPr>
          <a:xfrm>
            <a:off x="8936539" y="691615"/>
            <a:ext cx="2150559" cy="19973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315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BAED-9E93-A992-3DA3-7B17369E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34A0A3-E4D7-79F6-22C8-32735C75C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E0AE169-03BD-8245-E110-B7EB7693F274}"/>
              </a:ext>
            </a:extLst>
          </p:cNvPr>
          <p:cNvSpPr txBox="1">
            <a:spLocks/>
          </p:cNvSpPr>
          <p:nvPr/>
        </p:nvSpPr>
        <p:spPr>
          <a:xfrm>
            <a:off x="1011763" y="1742189"/>
            <a:ext cx="10075335" cy="4125211"/>
          </a:xfrm>
          <a:prstGeom prst="roundRect">
            <a:avLst>
              <a:gd name="adj" fmla="val 1674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B68FE25-5D47-B399-B74E-988760F582FD}"/>
              </a:ext>
            </a:extLst>
          </p:cNvPr>
          <p:cNvSpPr txBox="1">
            <a:spLocks/>
          </p:cNvSpPr>
          <p:nvPr/>
        </p:nvSpPr>
        <p:spPr>
          <a:xfrm>
            <a:off x="1011763" y="1742189"/>
            <a:ext cx="10075335" cy="4125211"/>
          </a:xfrm>
          <a:prstGeom prst="roundRect">
            <a:avLst>
              <a:gd name="adj" fmla="val 1674"/>
            </a:avLst>
          </a:prstGeom>
          <a:noFill/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 This is the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OpenFlat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, an initiative by Alex Donkers.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 The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OpenFlat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can be used by researchers. More data is available on http://github.com/AlexDonkers/OpenFlat.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 While the exact location cannot be shared due to GDPR-regulations, it is located in The Netherlands. Therefore, researchers can use average Dutch climate data.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 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PREFIXES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OF:   	&lt;http://github.com/AlexDonkers/OpenFlat#&gt;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bop:   	&lt;https://w3id.org/bop#&gt; .							# Building Performance Ontology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   	&lt;https://w3id.org/bpt#&gt; .							# Building Property Taxonomy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bot:   	&lt;https://w3id.org/bot#&gt; .							# Building Topology Ontology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   	&lt;http://pi.pauwel.be/voc/buildingelement#&gt; .		# Building Element Ontology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   	&lt;http://pi.pauwel.be/voc/distributionelement#&gt; .	# Distribution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Elenemt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Ontology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geo:   	&lt;http://www.opengis.net/ont/geosparql#&gt; .			#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GeoSPARQL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quantitykind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 &lt;http://qudt.org/vocab/quantitykind/&gt; .		# QUDT Quantity Kind ontology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owl:   	&lt;http://www.w3.org/2002/07/owl#&gt; .					# Web Ontology Language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rdf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   	&lt;http://www.w3.org/1999/02/22-rdf-syntax-ns#&gt; .		# Resource Description Framework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@prefix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rdfs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  	&lt;http://www.w3.org/2000/01/rdf-schema#&gt; .			# RDF Schema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SITE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OF:OpenFlatSite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geo:Feature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bot:Site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bot:hasBuilding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OF:building_413b2296-9449-4a05-8f3c-f009b9f294dc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"413b2296-9449-4a05-8f3c-f009b9f294df"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"11EoAMb4bA1Oyyy0cvyfJV"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OpenFlatSite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bpt:hasElevation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"0"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BUILDING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OF:OpenFlat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bot:Building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bot:hasStorey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	OF:Level4 , OF:Level5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"413b2296-9449-4a05-8f3c-f009b9f294dc"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"11EoAMb4bA1Oyyy0cvyfJS"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123 .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LEVELS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OF:Level4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	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bot:Storey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bot:containsElement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	OF:door_61646be3-03b9-4e10-b7f8-e8a8968e77bd , OF:wall_f27649ff-6b90-4736-ab52-98da77a1272d , OF:window_f27649ff-6b90-4736-ab52-98da77a101d5 , OF:door_f27649ff-6b90-4736-ab52-98da77a13911 , OF:flowterminal_5630b3e6-fb91-4ca6-905d-5e7761f49778 , OF:door_f27649ff-6b90-4736-ab52-98da77a13e77 , OF:wall_f27649ff-6b90-4736-ab52-98da77a13868 , OF:window_f27649ff-6b90-4736-ab52-98da77a1053d , OF:wall_f27649ff-6b90-4736-ab52-98da77a1355f , OF:wall_f27649ff-6b90-4736-ab52-98da77a13351 , OF:wall_f27649ff-6b90-4736-ab52-98da77a13dc5 , OF:window_f27649ff-6b90-4736-ab52-98da77a13fe7 , OF:window_f27649ff-6b90-4736-ab52-98da77a106ad , OF:slab_f27649ff-6b90-4736-ab52-98da77a13d7f , OF:window_f27649ff-6b90-4736-ab52-98da77a10348 , OF:wall_f27649ff-6b90-4736-ab52-98da77a13397 , OF:door_f27649ff-6b90-4736-ab52-98da77a102c3 , OF:wall_f27649ff-6b90-4736-ab52-98da77a12828 , OF:railing_f27649ff-6b90-4736-ab52-98da77a13990 , OF:wall_f27649ff-6b90-4736-ab52-98da77a12bfa , OF:wall_f27649ff-6b90-4736-ab52-98da77a1379c , OF:covering_61646be3-03b9-4e10-b7f8-e8a8968e744e , OF:window_f27649ff-6b90-4736-ab52-98da77a10020 , OF:wall_f27649ff-6b90-4736-ab52-98da77a13770 , OF:wall_f27649ff-6b90-4736-ab52-98da77a1320e , OF:window_f27649ff-6b90-4736-ab52-98da77a10075 , OF:wall_f27649ff-6b90-4736-ab52-98da77a13702 , OF:window_f27649ff-6b90-4736-ab52-98da77a10428 , OF:door_f27649ff-6b90-4736-ab52-98da77a13a9b , OF:wall_f27649ff-6b90-4736-ab52-98da77a13832 , OF:door_f27649ff-6b90-4736-ab52-98da77a13af5 , OF:wall_f27649ff-6b90-4736-ab52-98da77a12df4 , OF:door_61646be3-03b9-4e10-b7f8-e8a8968e7656 , OF:wall_f27649ff-6b90-4736-ab52-98da77a13295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bot:hasSpace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OF:Study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OF:Toilet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OF:Bedroom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OF:StorageRoom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OF:Bathroom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"413b2296-9449-4a05-8f3c-f00946082da8"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"11EoAMb4bA1Oyyy0b622se"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"Level 4"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bpt:hasElevation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"9."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OF:Level5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bot:Storey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bot:containsElement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	OF:roof_d576136d-a0bf-4ebc-8644-d1110b3a9274 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"413b2296-9449-4a05-8f3c-f00946082c36"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"11EoAMb4bA1Oyyy0b622ms" ;           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"Level 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bpt:hasElevation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"12000."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SPACES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OF:Study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bot:Space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bot:containsElement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	OF:flowterminal_5630b3e6-fb91-4ca6-905d-5e7761f4e493 , OF:flowterminal_5630b3e6-fb91-4ca6-905d-5e7761f4e4dd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"f27649ff-6b90-4736-ab52-98da77a13e0c"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"3oTad$Qv17DgjIcDfteJuC"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"Study"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bot:adjacentElement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OF:wall_f27649ff-6b90-4736-ab52-98da77a1320e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OF:wall_f27649ff-6b90-4736-ab52-98da77a1272d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OF:wall_f27649ff-6b90-4736-ab52-98da77a13295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OF:wall_f27649ff-6b90-4736-ab52-98da77a13351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OF:Toilet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bot:Space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bot:containsElement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	OF:flowterminal_5630b3e6-fb91-4ca6-905d-5e7761f4c506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"f27649ff-6b90-4736-ab52-98da77a13e28"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"3oTad$Qv17DgjIcDfteJue"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"Toilet"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bot:adjacentElement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OF:wall_f27649ff-6b90-4736-ab52-98da77a13770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OF:wall_f27649ff-6b90-4736-ab52-98da77a13351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OF:wall_f27649ff-6b90-4736-ab52-98da77a1379c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OF:wall_f27649ff-6b90-4736-ab52-98da77a13702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OF:Bedroom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bot:Space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bot:containsElement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	OF:flowterminal_5630b3e6-fb91-4ca6-905d-5e7761f4e568 , OF:flowterminal_5630b3e6-fb91-4ca6-905d-5e7761f4f233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"f27649ff-6b90-4736-ab52-98da77a13e11"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"3oTad$Qv17DgjIcDfteJuH"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"Bedroom"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bot:adjacentElement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OF:wall_f27649ff-6b90-4736-ab52-98da77a1272d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OF:wall_f27649ff-6b90-4736-ab52-98da77a13295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OF:wall_f27649ff-6b90-4736-ab52-98da77a13351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OF:wall_f27649ff-6b90-4736-ab52-98da77a13702 .       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bot:Space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bot:containsElement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	OF:flowterminal_5630b3e6-fb91-4ca6-905d-5e7761f4bca1 , OF:flowterminal_5630b3e6-fb91-4ca6-905d-5e7761f48317 , OF:flowterminal_5630b3e6-fb91-4ca6-905d-5e7761f4e263 , OF:flowterminal_5630b3e6-fb91-4ca6-905d-5e7761f4f150 , OF:flowterminal_5630b3e6-fb91-4ca6-905d-5e7761f4f320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"f27649ff-6b90-4736-ab52-98da77a13e17"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"3oTad$Qv17DgjIcDfteJuN"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OF:KitchenTable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bot:adjacentElement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OF:wall_f27649ff-6b90-4736-ab52-98da77a12df4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OF:wall_f27649ff-6b90-4736-ab52-98da77a12828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OF:wall_f27649ff-6b90-4736-ab52-98da77a13770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OF:wall_f27649ff-6b90-4736-ab52-98da77a12bfa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OF:wall_f27649ff-6b90-4736-ab52-98da77a13832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OF:wall_f27649ff-6b90-4736-ab52-98da77a13397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OF:wall_f27649ff-6b90-4736-ab52-98da77a1272d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OF:wall_f27649ff-6b90-4736-ab52-98da77a13868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OF:wall_f27649ff-6b90-4736-ab52-98da77a1355f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OF:wall_f27649ff-6b90-4736-ab52-98da77a13351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OF:StorageRoom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bot:Space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"f27649ff-6b90-4736-ab52-98da77a13e12"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"3oTad$Qv17DgjIcDfteJuI"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StorageRoom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bot:adjacentElement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OF:wall_f27649ff-6b90-4736-ab52-98da77a13dc5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OF:wall_f27649ff-6b90-4736-ab52-98da77a1320e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OF:wall_f27649ff-6b90-4736-ab52-98da77a13397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OF:wall_f27649ff-6b90-4736-ab52-98da77a1272d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OF:Bathroom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bot:Space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bot:containsElement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	OF:flowterminal_5630b3e6-fb91-4ca6-905d-5e7761f4f2fc , OF:flowterminal_5630b3e6-fb91-4ca6-905d-5e7761f4c5fb 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"f27649ff-6b90-4736-ab52-98da77a13e0b"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"3oTad$Qv17DgjIcDfteJuB"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"Bathroom"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bot:adjacentElement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OF:wall_f27649ff-6b90-4736-ab52-98da77a13dc5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OF:wall_f27649ff-6b90-4736-ab52-98da77a1320e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OF:wall_f27649ff-6b90-4736-ab52-98da77a13397 ,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			OF:wall_f27649ff-6b90-4736-ab52-98da77a13351 .  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FURNITURE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 Furniture has not been modeled in Revit and therefore has no GUID or other references to geometrical elements.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OF:KitchenTable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 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bop:Platform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bop:hosts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OF:SeeedGroveAirQualitySensorV1_3 , OF:SeeedTemperatureAndHumiditySensorDHT11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WALLS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OF:wall_f27649ff-6b90-4736-ab52-98da77a12828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bot:hasSubElement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	OF:window_f27649ff-6b90-4736-ab52-98da77a10348 , OF:window_f27649ff-6b90-4736-ab52-98da77a10428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"f27649ff-6b90-4736-ab52-98da77a12828"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"3oTad$Qv17DgjIcDfteIWe"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"346281"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"3480"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"300"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"4.5" ;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bpt:hasSolarAzimuth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"90"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OF:wall_f27649ff-6b90-4736-ab52-98da77a12df4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bot:hasSubElement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	OF:door_f27649ff-6b90-4736-ab52-98da77a13e77 , OF:window_f27649ff-6b90-4736-ab52-98da77a13fe7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"f27649ff-6b90-4736-ab52-98da77a12df4"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"3oTad$Qv17DgjIcDfteItq"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"347509"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"7580"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"200"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"0.2"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OF:wall_f27649ff-6b90-4736-ab52-98da77a13dc5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"f27649ff-6b90-4736-ab52-98da77a13dc5"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"3oTad$Qv17DgjIcDfteJt5"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"351556"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"2000"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"300"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"0.2"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OF:wall_f27649ff-6b90-4736-ab52-98da77a13770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bot:hasSubElement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	OF:door_61646be3-03b9-4e10-b7f8-e8a8968e7656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"f27649ff-6b90-4736-ab52-98da77a13770"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"3oTad$Qv17DgjIcDfteJTm"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"350193"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"1600"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"100"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"0.2"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OF:wall_f27649ff-6b90-4736-ab52-98da77a12bfa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"f27649ff-6b90-4736-ab52-98da77a12bfa"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"3oTad$Qv17DgjIcDfteIlw"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"347003"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"300"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"4.5" ;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bpt:hasSolarAzimuth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"0"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OF:wall_f27649ff-6b90-4736-ab52-98da77a1320e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"f27649ff-6b90-4736-ab52-98da77a1320e"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"3oTad$Qv17DgjIcDfteJ8E"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"348815"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"4330"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"100"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"0.2"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OF:wall_f27649ff-6b90-4736-ab52-98da77a13832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bot:hasSubElement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	OF:window_f27649ff-6b90-4736-ab52-98da77a101d5 , OF:door_f27649ff-6b90-4736-ab52-98da77a102c3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"f27649ff-6b90-4736-ab52-98da77a13832"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"3oTad$Qv17DgjIcDfteJWo"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"350387"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"2400"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"100"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"4.5" ;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bpt:hasSolarAzimuth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"90"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OF:wall_f27649ff-6b90-4736-ab52-98da77a13397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bot:hasSubElement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	OF:door_61646be3-03b9-4e10-b7f8-e8a8968e77bd 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"f27649ff-6b90-4736-ab52-98da77a13397"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"3oTad$Qv17DgjIcDfteJEN"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"348950"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"4330"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"100"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"0.2"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OF:wall_f27649ff-6b90-4736-ab52-98da77a1272d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bot:hasSubElement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	OF:window_f27649ff-6b90-4736-ab52-98da77a106ad , OF:window_f27649ff-6b90-4736-ab52-98da77a1053d 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"f27649ff-6b90-4736-ab52-98da77a1272d"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"3oTad$Qv17DgjIcDfteISj"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"346028"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"13450"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"300"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"4.5" ;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bpt:hasSolarAzimuth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"0"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OF:wall_f27649ff-6b90-4736-ab52-98da77a13295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"f27649ff-6b90-4736-ab52-98da77a13295"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"3oTad$Qv17DgjIcDfteJAL"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"348692"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"4330"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"100"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"0.2"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OF:wall_f27649ff-6b90-4736-ab52-98da77a13868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bot:hasSubElement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	OF:window_f27649ff-6b90-4736-ab52-98da77a10075 , OF:window_f27649ff-6b90-4736-ab52-98da77a10020 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"f27649ff-6b90-4736-ab52-98da77a13868"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"3oTad$Qv17DgjIcDfteJXe"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"350441"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"3000"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"100"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"4.5" ;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bpt:hasSolarAzimuth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"180"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OF:wall_f27649ff-6b90-4736-ab52-98da77a1355f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"f27649ff-6b90-4736-ab52-98da77a1355f"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"3oTad$Qv17DgjIcDfteJLV"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"349662"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"1570"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"0.2"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OF:wall_f27649ff-6b90-4736-ab52-98da77a13351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bot:hasSubElement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	OF:door_f27649ff-6b90-4736-ab52-98da77a13af5 , OF:door_f27649ff-6b90-4736-ab52-98da77a13911 , OF:door_f27649ff-6b90-4736-ab52-98da77a13a9b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"f27649ff-6b90-4736-ab52-98da77a13351"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"3oTad$Qv17DgjIcDfteJDH"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"349136"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"6970"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"100"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"0.2"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OF:wall_f27649ff-6b90-4736-ab52-98da77a1379c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"f27649ff-6b90-4736-ab52-98da77a1379c"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"3oTad$Qv17DgjIcDfteJUS"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"349981"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"1050"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"200"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"0.2"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OF:wall_f27649ff-6b90-4736-ab52-98da77a13702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                          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beo:Wall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  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"f27649ff-6b90-4736-ab52-98da77a13702"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"3oTad$Qv17DgjIcDfteJS2"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"350083"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"5930"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"200"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"2595"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"4.5"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Doors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OF:door_f27649ff-6b90-4736-ab52-98da77a13af5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"f27649ff-6b90-4736-ab52-98da77a13af5"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"3oTad$Qv17DgjIcDfteJhr"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"350836"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BathroomDoor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"950"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"2300"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"0.1"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OF:door_f27649ff-6b90-4736-ab52-98da77a13911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"f27649ff-6b90-4736-ab52-98da77a13911"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"3oTad$Qv17DgjIcDfteJaH"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"350608"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BedroomDoor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"950"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"2300"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"0.1"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OF:door_f27649ff-6b90-4736-ab52-98da77a102c3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"f27649ff-6b90-4736-ab52-98da77a102c3"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"3oTad$Qv17DgjIcDfteGB3"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"352834"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BalconyDoor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"1100"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"2600"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"0.5"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OF:door_f27649ff-6b90-4736-ab52-98da77a13a9b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"f27649ff-6b90-4736-ab52-98da77a13a9b"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"3oTad$Qv17DgjIcDfteJgR"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"350746"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StudyDoor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"950"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"2300"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"0.1" 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OF:door_61646be3-03b9-4e10-b7f8-e8a8968e77bd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"61646be3-03b9-4e10-b7f8-e8a8968e77bd"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"1XP6lZ0xbE4BVuwAYMZdUz"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"364833"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StorageRoomDoor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"950"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"2300"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"0.1" 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OF:door_f27649ff-6b90-4736-ab52-98da77a13e77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"f27649ff-6b90-4736-ab52-98da77a13e77"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"3oTad$Qv17DgjIcDfteJvt"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"351990"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DoorToSharedStaircase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"950"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"2300"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"0.1" 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OF:door_61646be3-03b9-4e10-b7f8-e8a8968e7656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"61646be3-03b9-4e10-b7f8-e8a8968e7656"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"1XP6lZ0xbE4BVuwAYMZdPM"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"364746"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ToiletDoor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"950"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"2300"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"0.1" 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WINDOWS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OF:window_f27649ff-6b90-4736-ab52-98da77a10020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"f27649ff-6b90-4736-ab52-98da77a10020"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"3oTad$Qv17DgjIcDfteG0W"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"352417"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BalconyWindow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"1400"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"2600"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"0.5"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OF:window_f27649ff-6b90-4736-ab52-98da77a1053d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"f27649ff-6b90-4736-ab52-98da77a1053d"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"3oTad$Qv17DgjIcDfteGKz"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"353724"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StudyWindow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"750"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"2600"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"0.5"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OF:window_f27649ff-6b90-4736-ab52-98da77a106ad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"f27649ff-6b90-4736-ab52-98da77a106ad"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"3oTad$Qv17DgjIcDfteGQj"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"353836"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BedroomWindow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"750"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"2600"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"0.5"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OF:window_f27649ff-6b90-4736-ab52-98da77a10075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"f27649ff-6b90-4736-ab52-98da77a10075"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"3oTad$Qv17DgjIcDfteG1r"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"352500"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BalconyWindow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"1400"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"2600"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"0.5"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OF:window_f27649ff-6b90-4736-ab52-98da77a10348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"f27649ff-6b90-4736-ab52-98da77a10348"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"3oTad$Qv17DgjIcDfteGD8"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"353225"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LivingRoomWindow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"750"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"2600"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"0.5"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OF:window_f27649ff-6b90-4736-ab52-98da77a101d5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"f27649ff-6b90-4736-ab52-98da77a101d5"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"3oTad$Qv17DgjIcDfteG7L"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"352596"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BalconyWindow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"1100"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"2600"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"0.5"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OF:window_f27649ff-6b90-4736-ab52-98da77a10428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"f27649ff-6b90-4736-ab52-98da77a10428"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"3oTad$Qv17DgjIcDfteGGe"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"353449"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LivingRoomWindow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"750"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"2600"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"0.5"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OF:window_f27649ff-6b90-4736-ab52-98da77a13fe7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"f27649ff-6b90-4736-ab52-98da77a13fe7"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"3oTad$Qv17DgjIcDfteJ$d"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"352102"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HallWindow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bpt:hasLength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"200"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"51"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bpt:hasHeight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"2210"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"0.5"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FLOOR SLABS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OF:slab_d576136d-a0bf-4ebc-8644-d1130b3a9274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beo:Slab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beo:Slab-ROOF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"d576136d-a0bf-4ebc-8644-d1130b3a9274"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"3LTXDjeBzEl8P4qHCBEf9q"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"360271"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RoofSlab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"True"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"400"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"6"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OF:slab_f27649ff-6b90-4736-ab52-98da77a13d7f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beo:Slab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beo:Slab-FLOOR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"f27649ff-6b90-4736-ab52-98da77a13d7f"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"3oTad$Qv17DgjIcDfteJr$"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"351742"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FloorSlab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bpt:isExterior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"False" ;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"400" ;	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bpt:hasThermalResistance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"4.5"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INTERFACES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OF:wall_f27649ff-6b90-4736-ab52-98da77a1272d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"16.30"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OF:Interface2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OF:wall_f27649ff-6b90-4736-ab52-98da77a12828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"4.61"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OF:Interface3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OF:window_f27649ff-6b90-4736-ab52-98da77a10428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"1.95"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OF:Interface4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OF:window_f27649ff-6b90-4736-ab52-98da77a10348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"1.95"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OF:wall_f27649ff-6b90-4736-ab52-98da77a13868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"0.26"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OF:Interface6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OF:window_f27649ff-6b90-4736-ab52-98da77a10020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"3.64"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OF:Interface7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OF:window_f27649ff-6b90-4736-ab52-98da77a10075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"3.64"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OF:Interface8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OF:wall_f27649ff-6b90-4736-ab52-98da77a13832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"0.26"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OF:Interface9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OF:door_f27649ff-6b90-4736-ab52-98da77a102c3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"2.86"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OF:window_f27649ff-6b90-4736-ab52-98da77a101d5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"2.86" .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OF:Interface11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OF:wall_f27649ff-6b90-4736-ab52-98da77a12bfa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"0.78" .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OF:Interface12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OF:wall_f27649ff-6b90-4736-ab52-98da77a12df4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"17.04" .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OF:Interface13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OF:door_f27649ff-6b90-4736-ab52-98da77a13e77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"2.19" .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OF:Interface14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OF:window_f27649ff-6b90-4736-ab52-98da77a13fe7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"0.44" .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OF:wall_f27649ff-6b90-4736-ab52-98da77a1355f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"4.72" .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OF:Interface16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OF:wall_f27649ff-6b90-4736-ab52-98da77a13770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"0.52" .		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OF:Interface17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OF:door_61646be3-03b9-4e10-b7f8-e8a8968e7656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"2.19" .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OF:Interface18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OF:wall_f27649ff-6b90-4736-ab52-98da77a13351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"8.81" .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OF:Interface19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OF:door_f27649ff-6b90-4736-ab52-98da77a13911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"2.19" .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OF:Interface20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OF:door_f27649ff-6b90-4736-ab52-98da77a13a9b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"2.19" .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OF:Interface21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OF:door_f27649ff-6b90-4736-ab52-98da77a13af5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"2.19" .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OF:Interface22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OF:wall_f27649ff-6b90-4736-ab52-98da77a13397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"9.05" .		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OF:Interface23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bot:interfaceOf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OF:door_61646be3-03b9-4e10-b7f8-e8a8968e77bd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bpt:hasArea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"2.19" .	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ACTUATORS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OF:flowterminal_5630b3e6-fb91-4ca6-905d-5e7761f4f2fc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"5630b3e6-fb91-4ca6-905d-5e7761f4f2fc"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"1MCBFc_v5Cff1TNdTXzFBy"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"414455"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BathroomMirrorLED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OF:flowterminal_5630b3e6-fb91-4ca6-905d-5e7761f4c5fb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mep:Halogen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"5630b3e6-fb91-4ca6-905d-5e7761f4c5fb"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"1MCBFc_v5Cff1TNdTXzCNx"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"419312"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BathroomHalogenLamp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OF:flowterminal_5630b3e6-fb91-4ca6-905d-5e7761f4e4dd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mep:Halogen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"5630b3e6-fb91-4ca6-905d-5e7761f4e4dd"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"1MCBFc_v5Cff1TNdTXzEJT"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"410838"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StudyHalogenLamp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OF:flowterminal_5630b3e6-fb91-4ca6-905d-5e7761f4c506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mep:Halogen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"5630b3e6-fb91-4ca6-905d-5e7761f4c506"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"1MCBFc_v5Cff1TNdTXzCK6"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"419085"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ToiletHalogenLamp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OF:flowterminal_5630b3e6-fb91-4ca6-905d-5e7761f48317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"5630b3e6-fb91-4ca6-905d-5e7761f48317"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"1MCBFc_v5Cff1TNdTXz8CN"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"402204"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LivingRoomStandingLED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OF:flowterminal_5630b3e6-fb91-4ca6-905d-5e7761f4f233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"5630b3e6-fb91-4ca6-905d-5e7761f4f233"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"1MCBFc_v5Cff1TNdTXzF8p"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"414264"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BedroomLED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OF:flowterminal_5630b3e6-fb91-4ca6-905d-5e7761f49778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mep:Halogen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"5630b3e6-fb91-4ca6-905d-5e7761f49778"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"1MCBFc_v5Cff1TNdTXz9Tu"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"407411"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BalconyHalogenLamp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OF:flowterminal_5630b3e6-fb91-4ca6-905d-5e7761f4e263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mep:Halogen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"5630b3e6-fb91-4ca6-905d-5e7761f4e263"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"1MCBFc_v5Cff1TNdTXzE9Z"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"410216"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HallHalogenLamp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OF:flowterminal_5630b3e6-fb91-4ca6-905d-5e7761f4f150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"5630b3e6-fb91-4ca6-905d-5e7761f4f150"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"1MCBFc_v5Cff1TNdTXzF5G"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"414043"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LivingRoomFloorLED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OF:flowterminal_5630b3e6-fb91-4ca6-905d-5e7761f4e493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mep:Halogen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"5630b3e6-fb91-4ca6-905d-5e7761f4e493"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"1MCBFc_v5Cff1TNdTXzEIJ"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"410776"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"StudyHalogenLamp2"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OF:flowterminal_5630b3e6-fb91-4ca6-905d-5e7761f4f320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a        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mep:FlowTerminal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bpt:hasGUID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"5630b3e6-fb91-4ca6-905d-5e7761f4f320"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bpt:hasGlobalIdIfcRoot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"1MCBFc_v5Cff1TNdTXzFCW"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bpt:hasBatID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"414507"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KitchenLED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SENSORS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OF:SeeedGroveAirQualitySensorV1_3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mep:Sensor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mep:Sensor-CO2SENSOR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mep:Sensor-SMOKESENSOR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"SeeedGroveAirQualitySensorV1_3"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bop:observes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OF:LivingRoomAirQuality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bop:isHostedBy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OF:KitchenTable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OF:SeeedTemperatureAndHumiditySensorDHT11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mep:Sensor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mep:Sensor-TEMPERATURESENSOR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mep:Sensor-HUMIDITYSENSOR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bot:Element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bop:FeatureOfInterest 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bpt:hasName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	"SeeedTemperatureAndHumiditySensorDHT11"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bop:observes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OF:LivingRoomTemperature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OF:LivingRoomRelativeHumidity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bop:isHostedBy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OF:KitchenTable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DYNAMIC PROPERTIES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OF:LivingRoomTemperature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bop:Property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bpt:Temperature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quantitykind:Temperature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bop:isPropertyOf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bop:hasPropertyState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OF:LivingRoomTemperatureDataPoint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OF:LivingRoomRelativeHumidity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bop:Property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bpt:RelativeHumidity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quantitykind:RelativeHumidity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bop:isPropertyOf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bop:hasPropertyState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OF:LivingRoomRelativeHumidityDataPoint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OF:LivingRoomAirQuality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bop:Property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bpt:AirQuality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bop:isPropertyOf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bop:hasPropertyState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OF:LivingRoomAirQualityDataPoint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 DATABASE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################################################################################################################################################################################################################################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OF:OpenFlatDB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a				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bop:Database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bop:hasDataPoint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OF:LivingRoomTemperatureDataPoint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OF:LivingRoomRelativeHumidityDataPoint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OF:LivingRoomAirQualityDataPoint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.	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EE72ED5-998D-BAC4-E2CB-435BC1414654}"/>
              </a:ext>
            </a:extLst>
          </p:cNvPr>
          <p:cNvSpPr/>
          <p:nvPr/>
        </p:nvSpPr>
        <p:spPr>
          <a:xfrm>
            <a:off x="1011763" y="0"/>
            <a:ext cx="10075335" cy="1737237"/>
          </a:xfrm>
          <a:prstGeom prst="rect">
            <a:avLst/>
          </a:prstGeom>
          <a:solidFill>
            <a:srgbClr val="EE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296727-8342-7662-2F7E-FFFA9FFA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Possible, but difficult to understand as flat text</a:t>
            </a: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78D3BC3-B7B2-878E-E2BD-3AADB522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25C0B51-FA5E-AFB7-0C83-A6A3C609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57</a:t>
            </a:fld>
            <a:endParaRPr lang="en-GB" dirty="0"/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6D3D426B-57B9-6AF9-886F-ED1B268EB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5"/>
          <a:stretch/>
        </p:blipFill>
        <p:spPr>
          <a:xfrm>
            <a:off x="8936539" y="691615"/>
            <a:ext cx="2150559" cy="1997304"/>
          </a:xfrm>
          <a:prstGeom prst="rect">
            <a:avLst/>
          </a:prstGeom>
          <a:effectLst/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711C1948-4483-73A4-7FFA-370659A2E789}"/>
              </a:ext>
            </a:extLst>
          </p:cNvPr>
          <p:cNvSpPr/>
          <p:nvPr/>
        </p:nvSpPr>
        <p:spPr>
          <a:xfrm>
            <a:off x="1011761" y="5862600"/>
            <a:ext cx="10075335" cy="223648"/>
          </a:xfrm>
          <a:prstGeom prst="rect">
            <a:avLst/>
          </a:prstGeom>
          <a:solidFill>
            <a:srgbClr val="EE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</p:spTree>
    <p:extLst>
      <p:ext uri="{BB962C8B-B14F-4D97-AF65-F5344CB8AC3E}">
        <p14:creationId xmlns:p14="http://schemas.microsoft.com/office/powerpoint/2010/main" val="34095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9D861-71D0-DC33-4CB9-AFC7D5B28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0B902-DE42-520E-C5A8-6F555B9B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the </a:t>
            </a:r>
            <a:r>
              <a:rPr lang="en-US" dirty="0" err="1"/>
              <a:t>OpenFlat</a:t>
            </a:r>
            <a:r>
              <a:rPr lang="en-US" dirty="0"/>
              <a:t> in </a:t>
            </a:r>
            <a:r>
              <a:rPr lang="en-US" dirty="0" err="1"/>
              <a:t>GraphDB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50ED95-8025-9BC7-DEB4-E98ADCFE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https://raw.githubusercontent.com/AlexDonkers/ofo/main/SWJ_Resources/OpenFlat/OpenFlat_Donkers.ttl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7DF0F7D-D940-7F30-B671-F457A248C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F34ACC-7B0A-8CF7-B1CD-F5D0E44D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59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D32B5-F99C-5F9E-B3A5-E9FE9E4C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graphs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C4EA2D-B1B6-098B-3712-C79487AF7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SPARQL </a:t>
            </a:r>
            <a:r>
              <a:rPr lang="en-US" dirty="0"/>
              <a:t>(SPARQL Protocol and RDF Query Language) is the query language of the semantic web. It is very SQL-like.</a:t>
            </a:r>
          </a:p>
          <a:p>
            <a:endParaRPr lang="en-US" dirty="0"/>
          </a:p>
          <a:p>
            <a:r>
              <a:rPr lang="en-US" dirty="0"/>
              <a:t>You’re essentially asking the graph database for any triple that is similar to the one that you created in the SPARQL query.</a:t>
            </a:r>
          </a:p>
          <a:p>
            <a:endParaRPr lang="en-US" dirty="0"/>
          </a:p>
          <a:p>
            <a:r>
              <a:rPr lang="en-US" dirty="0"/>
              <a:t>SPARQL query: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Returns: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AA9A292-EF8B-8AB4-433C-7040ED85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9F52CE6-C483-311E-B747-D2A8F2E1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59</a:t>
            </a:fld>
            <a:endParaRPr lang="en-GB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B71BE3C2-9B44-33C4-E544-F444338FCD39}"/>
              </a:ext>
            </a:extLst>
          </p:cNvPr>
          <p:cNvSpPr txBox="1">
            <a:spLocks/>
          </p:cNvSpPr>
          <p:nvPr/>
        </p:nvSpPr>
        <p:spPr>
          <a:xfrm>
            <a:off x="3271521" y="3891280"/>
            <a:ext cx="7815580" cy="1214120"/>
          </a:xfrm>
          <a:prstGeom prst="roundRect">
            <a:avLst>
              <a:gd name="adj" fmla="val 1674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	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?building</a:t>
            </a: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	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?building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: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isLocatedIn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:Eindhoven 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FCEE5D0-BE18-9B9C-249C-CDDF6560086B}"/>
              </a:ext>
            </a:extLst>
          </p:cNvPr>
          <p:cNvSpPr txBox="1">
            <a:spLocks/>
          </p:cNvSpPr>
          <p:nvPr/>
        </p:nvSpPr>
        <p:spPr>
          <a:xfrm>
            <a:off x="3271520" y="5146283"/>
            <a:ext cx="7815579" cy="718717"/>
          </a:xfrm>
          <a:prstGeom prst="roundRect">
            <a:avLst>
              <a:gd name="adj" fmla="val 1674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:Vertigo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:Atlas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22F5342D-1060-C4D7-78CA-BEFFD7DCD34A}"/>
              </a:ext>
            </a:extLst>
          </p:cNvPr>
          <p:cNvSpPr txBox="1">
            <a:spLocks/>
          </p:cNvSpPr>
          <p:nvPr/>
        </p:nvSpPr>
        <p:spPr>
          <a:xfrm rot="20889733">
            <a:off x="6567140" y="4759941"/>
            <a:ext cx="5393176" cy="1491400"/>
          </a:xfrm>
          <a:prstGeom prst="rect">
            <a:avLst/>
          </a:prstGeom>
          <a:solidFill>
            <a:schemeClr val="tx2"/>
          </a:solidFill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 dirty="0">
                <a:solidFill>
                  <a:schemeClr val="bg1"/>
                </a:solidFill>
              </a:rPr>
              <a:t>Please note: this query returns everything that :</a:t>
            </a:r>
            <a:r>
              <a:rPr lang="en-US" sz="2133" dirty="0" err="1">
                <a:solidFill>
                  <a:schemeClr val="bg1"/>
                </a:solidFill>
              </a:rPr>
              <a:t>isLocatedIn</a:t>
            </a:r>
            <a:r>
              <a:rPr lang="en-US" sz="2133" dirty="0">
                <a:solidFill>
                  <a:schemeClr val="bg1"/>
                </a:solidFill>
              </a:rPr>
              <a:t> :Eindhoven and is part of the dataset, including :House, :Car, :Dog, etc.</a:t>
            </a:r>
          </a:p>
          <a:p>
            <a:r>
              <a:rPr lang="en-US" sz="2133" dirty="0">
                <a:solidFill>
                  <a:schemeClr val="bg1"/>
                </a:solidFill>
              </a:rPr>
              <a:t>?building is just a variable.</a:t>
            </a:r>
          </a:p>
        </p:txBody>
      </p:sp>
    </p:spTree>
    <p:extLst>
      <p:ext uri="{BB962C8B-B14F-4D97-AF65-F5344CB8AC3E}">
        <p14:creationId xmlns:p14="http://schemas.microsoft.com/office/powerpoint/2010/main" val="13454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A9A5-DF67-7ED0-B023-780386299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615EDCD-8E3A-26B6-50D5-4DA472FB9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8652A6E-004C-A655-39A7-B135AF94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6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5B8A160-42AF-3AF9-DE46-43F03ED4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6C8AB30B-092E-064E-4C84-73F317E87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DA86BA1-7160-2E1C-DF16-5F60C3C4C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40"/>
          <a:stretch/>
        </p:blipFill>
        <p:spPr bwMode="auto">
          <a:xfrm>
            <a:off x="0" y="0"/>
            <a:ext cx="12191997" cy="608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9C9D-7EE5-F94B-38DD-82F2C78CF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F2311-D885-8F79-E71D-6155FAD4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 elements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E17CD2-B561-274C-E059-28B8DD0F1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7" y="1742189"/>
            <a:ext cx="3590715" cy="4198168"/>
          </a:xfrm>
        </p:spPr>
        <p:txBody>
          <a:bodyPr/>
          <a:lstStyle/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Prefixes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A query result clause (SELECT, INSERT, CONSTRUCT, DELETE)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i="1" dirty="0"/>
              <a:t>(optional) d</a:t>
            </a:r>
            <a:r>
              <a:rPr lang="en-US" dirty="0"/>
              <a:t>ataset definition (FROM, FROM NAMED)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WHERE clause with a query pattern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i="1" dirty="0"/>
              <a:t>(optional) </a:t>
            </a:r>
            <a:r>
              <a:rPr lang="en-US" dirty="0"/>
              <a:t>query modifiers</a:t>
            </a:r>
          </a:p>
          <a:p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81173E-D8AB-91D5-3FB0-FCA5861C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40EBEE2-6C99-7716-08DC-3E39A877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60</a:t>
            </a:fld>
            <a:endParaRPr lang="en-GB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427007B-A871-64C4-6554-CDE70EF19364}"/>
              </a:ext>
            </a:extLst>
          </p:cNvPr>
          <p:cNvSpPr txBox="1">
            <a:spLocks/>
          </p:cNvSpPr>
          <p:nvPr/>
        </p:nvSpPr>
        <p:spPr>
          <a:xfrm>
            <a:off x="4711700" y="691616"/>
            <a:ext cx="6375400" cy="4947185"/>
          </a:xfrm>
          <a:prstGeom prst="roundRect">
            <a:avLst>
              <a:gd name="adj" fmla="val 1674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6000" tIns="96000" rIns="96000" bIns="96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PREFIX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ex:	&lt;http://www.example.com/&gt;</a:t>
            </a:r>
          </a:p>
          <a:p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PREFIX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</a:rPr>
              <a:t>tue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:	&lt;http://www.tue.nl/buildings#&gt;</a:t>
            </a:r>
          </a:p>
          <a:p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PREFIX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cities:	&lt;https://www.rijksoverheid.nl/cities#&gt;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 	?building</a:t>
            </a:r>
          </a:p>
          <a:p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&lt;...&gt;</a:t>
            </a:r>
          </a:p>
          <a:p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FROM NAMED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&lt;...&gt;</a:t>
            </a:r>
          </a:p>
          <a:p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	{</a:t>
            </a:r>
          </a:p>
          <a:p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?building 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ex:isLocatedIn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cities:Eindhoven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?building 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ex:nextTo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tue:Atlas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LIMIT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OFFSET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VALUES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6DE2BEA-CA00-3175-623D-822A2C704FE5}"/>
              </a:ext>
            </a:extLst>
          </p:cNvPr>
          <p:cNvSpPr/>
          <p:nvPr/>
        </p:nvSpPr>
        <p:spPr>
          <a:xfrm>
            <a:off x="1011768" y="1879601"/>
            <a:ext cx="156633" cy="1566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DC5EEF-9A58-00AC-DACD-41647D8DF9C6}"/>
              </a:ext>
            </a:extLst>
          </p:cNvPr>
          <p:cNvSpPr/>
          <p:nvPr/>
        </p:nvSpPr>
        <p:spPr>
          <a:xfrm>
            <a:off x="1011766" y="2236858"/>
            <a:ext cx="156633" cy="156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A278CBE-0C65-973B-80D4-4EEBCE7E2509}"/>
              </a:ext>
            </a:extLst>
          </p:cNvPr>
          <p:cNvSpPr/>
          <p:nvPr/>
        </p:nvSpPr>
        <p:spPr>
          <a:xfrm>
            <a:off x="1011765" y="3446250"/>
            <a:ext cx="156633" cy="15663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D53F40C3-5360-264E-DADC-EDB494697695}"/>
              </a:ext>
            </a:extLst>
          </p:cNvPr>
          <p:cNvSpPr/>
          <p:nvPr/>
        </p:nvSpPr>
        <p:spPr>
          <a:xfrm>
            <a:off x="1011764" y="4612092"/>
            <a:ext cx="156633" cy="15663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2CA1DCD7-E67D-1AE3-1535-61AF45C877E0}"/>
              </a:ext>
            </a:extLst>
          </p:cNvPr>
          <p:cNvSpPr/>
          <p:nvPr/>
        </p:nvSpPr>
        <p:spPr>
          <a:xfrm>
            <a:off x="1011762" y="5438617"/>
            <a:ext cx="156633" cy="15663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</p:spTree>
    <p:extLst>
      <p:ext uri="{BB962C8B-B14F-4D97-AF65-F5344CB8AC3E}">
        <p14:creationId xmlns:p14="http://schemas.microsoft.com/office/powerpoint/2010/main" val="16320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D0340B-4E56-4558-F3C1-994F5CBC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5D245-6FAA-F700-FD9F-3837613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query the </a:t>
            </a:r>
            <a:r>
              <a:rPr lang="en-US" dirty="0" err="1"/>
              <a:t>OpenFlat</a:t>
            </a:r>
            <a:r>
              <a:rPr lang="en-US" dirty="0"/>
              <a:t> in </a:t>
            </a:r>
            <a:r>
              <a:rPr lang="en-US" dirty="0" err="1"/>
              <a:t>GraphDB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1B0ED4-CFE5-A578-2B20-3EE9CF63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https://raw.githubusercontent.com/AlexDonkers/ofo/main/SWJ_Resources/OpenFlat/OpenFlat_Donkers.ttl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17A838-341E-2FDE-F985-74F00C70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5AF1ABE-31D5-2672-199A-89BA79D2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2C68-E218-A95F-5716-22BBDF8D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C8E1F-0EAA-09B2-2968-E4E788E7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7E5DA4-6A32-7C47-2892-373FC464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0681AB-47D3-7B9E-C2AE-192AFA79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71E5C01-50A4-81E4-D72C-433EB9A7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9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4EDC3-FA77-F49C-FDF0-03D429E6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oeken met effen opvulling">
            <a:extLst>
              <a:ext uri="{FF2B5EF4-FFF2-40B4-BE49-F238E27FC236}">
                <a16:creationId xmlns:a16="http://schemas.microsoft.com/office/drawing/2014/main" id="{E9E48748-D4C1-08CC-68E1-6BE33008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9939" y="1"/>
            <a:ext cx="5372060" cy="53720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E70BB5-3F55-F7A3-77E0-D780AA0B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A vocabulary is the set of words within a language that are familiar to that person  </a:t>
            </a:r>
            <a:br>
              <a:rPr lang="LID4096" b="1" dirty="0">
                <a:latin typeface="+mj-lt"/>
              </a:rPr>
            </a:br>
            <a:endParaRPr lang="LID4096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C26A721-2BF5-770A-057A-1993528D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EE9DA70-BF9C-4F73-56CD-DFBAC07A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63</a:t>
            </a:fld>
            <a:endParaRPr lang="en-GB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41729BD-FB03-08A5-FD4D-3B121135F9DB}"/>
              </a:ext>
            </a:extLst>
          </p:cNvPr>
          <p:cNvSpPr txBox="1"/>
          <p:nvPr/>
        </p:nvSpPr>
        <p:spPr>
          <a:xfrm>
            <a:off x="7412567" y="5372061"/>
            <a:ext cx="3674533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33" dirty="0"/>
              <a:t>H. Sack. “Linked Data Engineering: 3.1 Vocabularies and Ontologies” </a:t>
            </a:r>
            <a:endParaRPr lang="LID4096" sz="1333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9C7C264E-C03B-4A61-3129-C62EF91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</a:t>
            </a:r>
            <a:r>
              <a:rPr lang="en-US" b="1" dirty="0"/>
              <a:t>terms</a:t>
            </a:r>
            <a:r>
              <a:rPr lang="en-US" dirty="0"/>
              <a:t> that can be used in a specific context</a:t>
            </a:r>
          </a:p>
          <a:p>
            <a:r>
              <a:rPr lang="en-US" dirty="0"/>
              <a:t>Classify </a:t>
            </a:r>
            <a:r>
              <a:rPr lang="en-US" b="1" dirty="0"/>
              <a:t>relationships</a:t>
            </a:r>
            <a:r>
              <a:rPr lang="en-US" dirty="0"/>
              <a:t> between terms</a:t>
            </a:r>
          </a:p>
          <a:p>
            <a:r>
              <a:rPr lang="en-US" dirty="0"/>
              <a:t>Define </a:t>
            </a:r>
            <a:r>
              <a:rPr lang="en-US" b="1" dirty="0"/>
              <a:t>constraints</a:t>
            </a:r>
            <a:r>
              <a:rPr lang="en-US" dirty="0"/>
              <a:t> on using those terms</a:t>
            </a:r>
            <a:endParaRPr lang="LID4096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367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4DA19-312D-B27F-9915-CBBA72323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707E3517-0049-AFF2-3BC0-B71C6B6DDC33}"/>
              </a:ext>
            </a:extLst>
          </p:cNvPr>
          <p:cNvSpPr txBox="1"/>
          <p:nvPr/>
        </p:nvSpPr>
        <p:spPr>
          <a:xfrm>
            <a:off x="7412567" y="4756508"/>
            <a:ext cx="3674533" cy="1117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LID4096" sz="1333" dirty="0"/>
              <a:t>R. Studer, V. R. Benjamins, and D. Fensel. “Knowledge Engineering: Principles and methods”. In: Data &amp; Knowledge</a:t>
            </a:r>
            <a:r>
              <a:rPr lang="en-US" sz="1333" dirty="0"/>
              <a:t> </a:t>
            </a:r>
            <a:r>
              <a:rPr lang="LID4096" sz="1333" dirty="0"/>
              <a:t>Engineering 25.1-2 (1998), pp. 161–197. doi: 10.1016/S0169-023X(97)00056-6.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18ABE5-3F43-B29E-F84B-DB88958C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An ontology is a formal, explicit specification of a shared conceptualization</a:t>
            </a:r>
            <a:endParaRPr lang="LID4096" b="1" dirty="0">
              <a:latin typeface="+mj-lt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97A8CC4-196E-4B43-9EB9-3C1DF74AD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E42ED2-E570-46EB-601F-C53B060F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64</a:t>
            </a:fld>
            <a:endParaRPr lang="en-GB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5907E2DE-3400-22E7-4033-2F439B7F4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Conceptualization	</a:t>
            </a:r>
            <a:r>
              <a:rPr lang="en-US" dirty="0"/>
              <a:t>An abstract model of something in the 						world that we want to represent</a:t>
            </a:r>
          </a:p>
          <a:p>
            <a:r>
              <a:rPr lang="en-US" b="1" dirty="0"/>
              <a:t>Explicit		</a:t>
            </a:r>
            <a:r>
              <a:rPr lang="en-US" dirty="0"/>
              <a:t>All concepts in a domain are defined using 					formal logics supported by languages in the 					semantic web stack</a:t>
            </a:r>
          </a:p>
          <a:p>
            <a:r>
              <a:rPr lang="en-US" b="1" dirty="0"/>
              <a:t>Formal		</a:t>
            </a:r>
            <a:r>
              <a:rPr lang="en-US" dirty="0"/>
              <a:t>Machine-understandable</a:t>
            </a:r>
          </a:p>
          <a:p>
            <a:r>
              <a:rPr lang="en-US" b="1" dirty="0"/>
              <a:t>Shared		</a:t>
            </a:r>
            <a:r>
              <a:rPr lang="en-US" dirty="0"/>
              <a:t>Created for and agreed on by multiple users</a:t>
            </a:r>
            <a:endParaRPr lang="en-US" b="1" dirty="0"/>
          </a:p>
        </p:txBody>
      </p:sp>
      <p:pic>
        <p:nvPicPr>
          <p:cNvPr id="9" name="Graphic 8" descr="Boeken met effen opvulling">
            <a:extLst>
              <a:ext uri="{FF2B5EF4-FFF2-40B4-BE49-F238E27FC236}">
                <a16:creationId xmlns:a16="http://schemas.microsoft.com/office/drawing/2014/main" id="{C873B333-2197-C552-467E-6216EFB9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9941" y="-5372059"/>
            <a:ext cx="5372060" cy="53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9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Semantic interoperability</a:t>
            </a:r>
            <a:endParaRPr lang="LID4096" b="1" dirty="0"/>
          </a:p>
        </p:txBody>
      </p:sp>
      <p:pic>
        <p:nvPicPr>
          <p:cNvPr id="3" name="Graphic 2" descr="Beeldscherm silhouet">
            <a:extLst>
              <a:ext uri="{FF2B5EF4-FFF2-40B4-BE49-F238E27FC236}">
                <a16:creationId xmlns:a16="http://schemas.microsoft.com/office/drawing/2014/main" id="{7760489B-518F-64FB-5B73-534A394F4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2972" y="2696029"/>
            <a:ext cx="1325563" cy="1325563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DA6FF138-D9EC-492A-EAB5-3794C3356776}"/>
              </a:ext>
            </a:extLst>
          </p:cNvPr>
          <p:cNvSpPr txBox="1"/>
          <p:nvPr/>
        </p:nvSpPr>
        <p:spPr>
          <a:xfrm>
            <a:off x="3272971" y="3088696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GIS</a:t>
            </a:r>
            <a:endParaRPr lang="LID4096" sz="1351" b="1" dirty="0"/>
          </a:p>
        </p:txBody>
      </p:sp>
      <p:pic>
        <p:nvPicPr>
          <p:cNvPr id="45" name="Graphic 44" descr="Beeldscherm silhouet">
            <a:extLst>
              <a:ext uri="{FF2B5EF4-FFF2-40B4-BE49-F238E27FC236}">
                <a16:creationId xmlns:a16="http://schemas.microsoft.com/office/drawing/2014/main" id="{07ACDE48-8DAC-7940-2ED5-00E13553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6744" y="1382133"/>
            <a:ext cx="1325563" cy="1325563"/>
          </a:xfrm>
          <a:prstGeom prst="rect">
            <a:avLst/>
          </a:prstGeom>
        </p:spPr>
      </p:pic>
      <p:sp>
        <p:nvSpPr>
          <p:cNvPr id="46" name="Tekstvak 45">
            <a:extLst>
              <a:ext uri="{FF2B5EF4-FFF2-40B4-BE49-F238E27FC236}">
                <a16:creationId xmlns:a16="http://schemas.microsoft.com/office/drawing/2014/main" id="{9C09EA83-3818-12AC-83BA-9C4961CC9975}"/>
              </a:ext>
            </a:extLst>
          </p:cNvPr>
          <p:cNvSpPr txBox="1"/>
          <p:nvPr/>
        </p:nvSpPr>
        <p:spPr>
          <a:xfrm>
            <a:off x="5326743" y="1774800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BIM</a:t>
            </a:r>
            <a:endParaRPr lang="LID4096" sz="1351" b="1" dirty="0"/>
          </a:p>
        </p:txBody>
      </p:sp>
      <p:pic>
        <p:nvPicPr>
          <p:cNvPr id="47" name="Graphic 46" descr="Beeldscherm silhouet">
            <a:extLst>
              <a:ext uri="{FF2B5EF4-FFF2-40B4-BE49-F238E27FC236}">
                <a16:creationId xmlns:a16="http://schemas.microsoft.com/office/drawing/2014/main" id="{1EC4CBA3-7910-FE28-3978-1D0AB27A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1564" y="3358811"/>
            <a:ext cx="1325563" cy="1325563"/>
          </a:xfrm>
          <a:prstGeom prst="rect">
            <a:avLst/>
          </a:prstGeom>
        </p:spPr>
      </p:pic>
      <p:sp>
        <p:nvSpPr>
          <p:cNvPr id="48" name="Tekstvak 47">
            <a:extLst>
              <a:ext uri="{FF2B5EF4-FFF2-40B4-BE49-F238E27FC236}">
                <a16:creationId xmlns:a16="http://schemas.microsoft.com/office/drawing/2014/main" id="{142D1FBE-6E9A-B098-516E-0812E5A6ABEA}"/>
              </a:ext>
            </a:extLst>
          </p:cNvPr>
          <p:cNvSpPr txBox="1"/>
          <p:nvPr/>
        </p:nvSpPr>
        <p:spPr>
          <a:xfrm>
            <a:off x="6151563" y="3751477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DMS</a:t>
            </a:r>
            <a:endParaRPr lang="LID4096" sz="1351" b="1" dirty="0"/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65FE144C-D7FD-94FE-3E8C-54C39B52791C}"/>
              </a:ext>
            </a:extLst>
          </p:cNvPr>
          <p:cNvCxnSpPr>
            <a:cxnSpLocks/>
            <a:stCxn id="3" idx="0"/>
            <a:endCxn id="46" idx="1"/>
          </p:cNvCxnSpPr>
          <p:nvPr/>
        </p:nvCxnSpPr>
        <p:spPr>
          <a:xfrm flipV="1">
            <a:off x="3935754" y="1924905"/>
            <a:ext cx="1390989" cy="7711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EB5D2848-669A-2B93-C579-FAA975AFBCD3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5989526" y="2707696"/>
            <a:ext cx="824820" cy="6511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4C1BA066-8151-6648-2571-495CE975A959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>
            <a:off x="4598534" y="3238801"/>
            <a:ext cx="1553029" cy="6627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Beeldscherm silhouet">
            <a:extLst>
              <a:ext uri="{FF2B5EF4-FFF2-40B4-BE49-F238E27FC236}">
                <a16:creationId xmlns:a16="http://schemas.microsoft.com/office/drawing/2014/main" id="{9C954124-70A9-8492-EDC9-FD0ED0A6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0993" y="2959668"/>
            <a:ext cx="1325563" cy="1325563"/>
          </a:xfrm>
          <a:prstGeom prst="rect">
            <a:avLst/>
          </a:prstGeom>
        </p:spPr>
      </p:pic>
      <p:sp>
        <p:nvSpPr>
          <p:cNvPr id="53" name="Tekstvak 52">
            <a:extLst>
              <a:ext uri="{FF2B5EF4-FFF2-40B4-BE49-F238E27FC236}">
                <a16:creationId xmlns:a16="http://schemas.microsoft.com/office/drawing/2014/main" id="{917E83D2-AF3C-1DA2-4246-5D9B0D6F6D9D}"/>
              </a:ext>
            </a:extLst>
          </p:cNvPr>
          <p:cNvSpPr txBox="1"/>
          <p:nvPr/>
        </p:nvSpPr>
        <p:spPr>
          <a:xfrm>
            <a:off x="9380992" y="3352335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€</a:t>
            </a:r>
            <a:endParaRPr lang="LID4096" sz="1351" b="1" dirty="0"/>
          </a:p>
        </p:txBody>
      </p: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3682D81F-E3EE-E548-3AFF-E2E3007D21BF}"/>
              </a:ext>
            </a:extLst>
          </p:cNvPr>
          <p:cNvCxnSpPr>
            <a:cxnSpLocks/>
            <a:stCxn id="46" idx="3"/>
            <a:endCxn id="53" idx="1"/>
          </p:cNvCxnSpPr>
          <p:nvPr/>
        </p:nvCxnSpPr>
        <p:spPr>
          <a:xfrm>
            <a:off x="6652306" y="1924905"/>
            <a:ext cx="2728686" cy="15775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DA02BA0B-CFB5-0636-A645-7CC9984AF88C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7477126" y="3502440"/>
            <a:ext cx="1903866" cy="3991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Beeldscherm silhouet">
            <a:extLst>
              <a:ext uri="{FF2B5EF4-FFF2-40B4-BE49-F238E27FC236}">
                <a16:creationId xmlns:a16="http://schemas.microsoft.com/office/drawing/2014/main" id="{9D2BEEF6-FE90-E591-C4C6-A5D77C65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3219" y="4667013"/>
            <a:ext cx="1325563" cy="1325563"/>
          </a:xfrm>
          <a:prstGeom prst="rect">
            <a:avLst/>
          </a:prstGeom>
        </p:spPr>
      </p:pic>
      <p:sp>
        <p:nvSpPr>
          <p:cNvPr id="57" name="Tekstvak 56">
            <a:extLst>
              <a:ext uri="{FF2B5EF4-FFF2-40B4-BE49-F238E27FC236}">
                <a16:creationId xmlns:a16="http://schemas.microsoft.com/office/drawing/2014/main" id="{789FA961-AAAB-FD28-75C0-5111C558F7A6}"/>
              </a:ext>
            </a:extLst>
          </p:cNvPr>
          <p:cNvSpPr txBox="1"/>
          <p:nvPr/>
        </p:nvSpPr>
        <p:spPr>
          <a:xfrm>
            <a:off x="4163217" y="5059680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Planning</a:t>
            </a:r>
            <a:endParaRPr lang="LID4096" sz="1351" b="1" dirty="0"/>
          </a:p>
        </p:txBody>
      </p: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566B7862-CB2D-2CD3-B9FA-CF472CB9CF10}"/>
              </a:ext>
            </a:extLst>
          </p:cNvPr>
          <p:cNvCxnSpPr>
            <a:cxnSpLocks/>
            <a:stCxn id="56" idx="0"/>
            <a:endCxn id="3" idx="2"/>
          </p:cNvCxnSpPr>
          <p:nvPr/>
        </p:nvCxnSpPr>
        <p:spPr>
          <a:xfrm flipH="1" flipV="1">
            <a:off x="3935754" y="4021593"/>
            <a:ext cx="890247" cy="6454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81F6E55-0577-CEC8-E93B-FB00F8AF9ADA}"/>
              </a:ext>
            </a:extLst>
          </p:cNvPr>
          <p:cNvCxnSpPr>
            <a:cxnSpLocks/>
            <a:stCxn id="57" idx="3"/>
            <a:endCxn id="53" idx="1"/>
          </p:cNvCxnSpPr>
          <p:nvPr/>
        </p:nvCxnSpPr>
        <p:spPr>
          <a:xfrm flipV="1">
            <a:off x="5488780" y="3502440"/>
            <a:ext cx="3892212" cy="17073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Beeldscherm silhouet">
            <a:extLst>
              <a:ext uri="{FF2B5EF4-FFF2-40B4-BE49-F238E27FC236}">
                <a16:creationId xmlns:a16="http://schemas.microsoft.com/office/drawing/2014/main" id="{120BF425-FB19-103F-1FC4-828DFC6CE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5884" y="4751213"/>
            <a:ext cx="1325563" cy="1325563"/>
          </a:xfrm>
          <a:prstGeom prst="rect">
            <a:avLst/>
          </a:prstGeom>
        </p:spPr>
      </p:pic>
      <p:sp>
        <p:nvSpPr>
          <p:cNvPr id="61" name="Tekstvak 60">
            <a:extLst>
              <a:ext uri="{FF2B5EF4-FFF2-40B4-BE49-F238E27FC236}">
                <a16:creationId xmlns:a16="http://schemas.microsoft.com/office/drawing/2014/main" id="{4E265B0C-1086-018E-20E9-A075BF802718}"/>
              </a:ext>
            </a:extLst>
          </p:cNvPr>
          <p:cNvSpPr txBox="1"/>
          <p:nvPr/>
        </p:nvSpPr>
        <p:spPr>
          <a:xfrm>
            <a:off x="8265883" y="5143880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DMS €</a:t>
            </a:r>
            <a:endParaRPr lang="LID4096" sz="1351" b="1" dirty="0"/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11D12864-A7EF-91BA-51AC-0C75B87C2C78}"/>
              </a:ext>
            </a:extLst>
          </p:cNvPr>
          <p:cNvCxnSpPr>
            <a:cxnSpLocks/>
            <a:stCxn id="57" idx="3"/>
            <a:endCxn id="61" idx="1"/>
          </p:cNvCxnSpPr>
          <p:nvPr/>
        </p:nvCxnSpPr>
        <p:spPr>
          <a:xfrm>
            <a:off x="5488780" y="5209785"/>
            <a:ext cx="2777103" cy="842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111FEA49-E53D-A500-8369-38B367EA56C5}"/>
              </a:ext>
            </a:extLst>
          </p:cNvPr>
          <p:cNvCxnSpPr>
            <a:cxnSpLocks/>
            <a:stCxn id="60" idx="0"/>
            <a:endCxn id="52" idx="2"/>
          </p:cNvCxnSpPr>
          <p:nvPr/>
        </p:nvCxnSpPr>
        <p:spPr>
          <a:xfrm flipV="1">
            <a:off x="8928666" y="4285230"/>
            <a:ext cx="1115109" cy="4659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Beeldscherm silhouet">
            <a:extLst>
              <a:ext uri="{FF2B5EF4-FFF2-40B4-BE49-F238E27FC236}">
                <a16:creationId xmlns:a16="http://schemas.microsoft.com/office/drawing/2014/main" id="{0ACAD3CC-BDD5-F623-A6C3-1D224FE0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8664" y="801675"/>
            <a:ext cx="1325563" cy="1325563"/>
          </a:xfrm>
          <a:prstGeom prst="rect">
            <a:avLst/>
          </a:prstGeom>
        </p:spPr>
      </p:pic>
      <p:sp>
        <p:nvSpPr>
          <p:cNvPr id="65" name="Tekstvak 64">
            <a:extLst>
              <a:ext uri="{FF2B5EF4-FFF2-40B4-BE49-F238E27FC236}">
                <a16:creationId xmlns:a16="http://schemas.microsoft.com/office/drawing/2014/main" id="{52D78408-34D1-89DC-5BB0-51FBC2378E73}"/>
              </a:ext>
            </a:extLst>
          </p:cNvPr>
          <p:cNvSpPr txBox="1"/>
          <p:nvPr/>
        </p:nvSpPr>
        <p:spPr>
          <a:xfrm>
            <a:off x="8928663" y="1194341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DMSv2</a:t>
            </a:r>
            <a:endParaRPr lang="LID4096" sz="1351" b="1" dirty="0"/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3152F070-C546-642C-4C00-0233A76611C6}"/>
              </a:ext>
            </a:extLst>
          </p:cNvPr>
          <p:cNvCxnSpPr>
            <a:cxnSpLocks/>
            <a:stCxn id="52" idx="0"/>
            <a:endCxn id="64" idx="2"/>
          </p:cNvCxnSpPr>
          <p:nvPr/>
        </p:nvCxnSpPr>
        <p:spPr>
          <a:xfrm flipH="1" flipV="1">
            <a:off x="9591446" y="2127238"/>
            <a:ext cx="452329" cy="8324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A8C9FC53-A59F-C85A-F7E2-393DE2680B80}"/>
              </a:ext>
            </a:extLst>
          </p:cNvPr>
          <p:cNvCxnSpPr>
            <a:cxnSpLocks/>
            <a:stCxn id="46" idx="3"/>
            <a:endCxn id="65" idx="1"/>
          </p:cNvCxnSpPr>
          <p:nvPr/>
        </p:nvCxnSpPr>
        <p:spPr>
          <a:xfrm flipV="1">
            <a:off x="6652306" y="1344446"/>
            <a:ext cx="2276357" cy="5804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7232C711-7FCC-6998-0D83-5D94E2E588E6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 flipV="1">
            <a:off x="4598534" y="1344446"/>
            <a:ext cx="4330129" cy="18943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52BED1A7-2015-3D14-292F-41947F173DD3}"/>
              </a:ext>
            </a:extLst>
          </p:cNvPr>
          <p:cNvCxnSpPr>
            <a:cxnSpLocks/>
            <a:stCxn id="60" idx="0"/>
            <a:endCxn id="65" idx="1"/>
          </p:cNvCxnSpPr>
          <p:nvPr/>
        </p:nvCxnSpPr>
        <p:spPr>
          <a:xfrm flipH="1" flipV="1">
            <a:off x="8928663" y="1344446"/>
            <a:ext cx="3" cy="34067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639FEA-6FD0-AABA-D1B3-3F7187ED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92C0A8F-3BB7-62CB-54D7-17A7D7CA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1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57" grpId="0"/>
      <p:bldP spid="61" grpId="0"/>
      <p:bldP spid="6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Semantic interoperability</a:t>
            </a:r>
            <a:endParaRPr lang="LID4096" b="1" dirty="0"/>
          </a:p>
        </p:txBody>
      </p:sp>
      <p:pic>
        <p:nvPicPr>
          <p:cNvPr id="4" name="Graphic 3" descr="Beeldscherm silhouet">
            <a:extLst>
              <a:ext uri="{FF2B5EF4-FFF2-40B4-BE49-F238E27FC236}">
                <a16:creationId xmlns:a16="http://schemas.microsoft.com/office/drawing/2014/main" id="{ABFEEDC5-C2DA-1058-F617-36C477992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645" y="2004685"/>
            <a:ext cx="1325563" cy="132556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FE484A6-2D1B-6664-ECDA-A253E39B79EB}"/>
              </a:ext>
            </a:extLst>
          </p:cNvPr>
          <p:cNvSpPr txBox="1"/>
          <p:nvPr/>
        </p:nvSpPr>
        <p:spPr>
          <a:xfrm>
            <a:off x="3063644" y="2397352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GIS</a:t>
            </a:r>
            <a:endParaRPr lang="LID4096" sz="1351" b="1" dirty="0"/>
          </a:p>
        </p:txBody>
      </p:sp>
      <p:pic>
        <p:nvPicPr>
          <p:cNvPr id="6" name="Graphic 5" descr="Beeldscherm silhouet">
            <a:extLst>
              <a:ext uri="{FF2B5EF4-FFF2-40B4-BE49-F238E27FC236}">
                <a16:creationId xmlns:a16="http://schemas.microsoft.com/office/drawing/2014/main" id="{75BBA41A-6074-C83E-447B-BAA1B06A7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81" y="1180307"/>
            <a:ext cx="1325563" cy="132556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C60010D-4183-BFA7-F017-2D420F686202}"/>
              </a:ext>
            </a:extLst>
          </p:cNvPr>
          <p:cNvSpPr txBox="1"/>
          <p:nvPr/>
        </p:nvSpPr>
        <p:spPr>
          <a:xfrm>
            <a:off x="5488781" y="1572973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BIM</a:t>
            </a:r>
            <a:endParaRPr lang="LID4096" sz="1351" b="1" dirty="0"/>
          </a:p>
        </p:txBody>
      </p:sp>
      <p:pic>
        <p:nvPicPr>
          <p:cNvPr id="8" name="Graphic 7" descr="Beeldscherm silhouet">
            <a:extLst>
              <a:ext uri="{FF2B5EF4-FFF2-40B4-BE49-F238E27FC236}">
                <a16:creationId xmlns:a16="http://schemas.microsoft.com/office/drawing/2014/main" id="{8688AAC9-D827-7BC7-507D-ACCBB3A5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0861" y="3493067"/>
            <a:ext cx="1325563" cy="132556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634F408-94C9-5C31-8853-DFAEBAB3B59D}"/>
              </a:ext>
            </a:extLst>
          </p:cNvPr>
          <p:cNvSpPr txBox="1"/>
          <p:nvPr/>
        </p:nvSpPr>
        <p:spPr>
          <a:xfrm>
            <a:off x="2400861" y="3885733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DMS</a:t>
            </a:r>
            <a:endParaRPr lang="LID4096" sz="1351" b="1" dirty="0"/>
          </a:p>
        </p:txBody>
      </p:sp>
      <p:pic>
        <p:nvPicPr>
          <p:cNvPr id="10" name="Graphic 9" descr="Beeldscherm silhouet">
            <a:extLst>
              <a:ext uri="{FF2B5EF4-FFF2-40B4-BE49-F238E27FC236}">
                <a16:creationId xmlns:a16="http://schemas.microsoft.com/office/drawing/2014/main" id="{E968940C-A067-3A2D-8C93-B5D8F5AD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5576" y="3493067"/>
            <a:ext cx="1325563" cy="13255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211B8A28-496A-ECB6-2B32-FA495F1EEA40}"/>
              </a:ext>
            </a:extLst>
          </p:cNvPr>
          <p:cNvSpPr txBox="1"/>
          <p:nvPr/>
        </p:nvSpPr>
        <p:spPr>
          <a:xfrm>
            <a:off x="8465575" y="3885733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€</a:t>
            </a:r>
            <a:endParaRPr lang="LID4096" sz="1351" b="1" dirty="0"/>
          </a:p>
        </p:txBody>
      </p:sp>
      <p:pic>
        <p:nvPicPr>
          <p:cNvPr id="12" name="Graphic 11" descr="Beeldscherm silhouet">
            <a:extLst>
              <a:ext uri="{FF2B5EF4-FFF2-40B4-BE49-F238E27FC236}">
                <a16:creationId xmlns:a16="http://schemas.microsoft.com/office/drawing/2014/main" id="{1A9DAB3C-CF46-1886-CAD3-B94F88458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3219" y="4763407"/>
            <a:ext cx="1325563" cy="132556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95BE93D5-F0AD-5EF7-1E94-7B68B22C1783}"/>
              </a:ext>
            </a:extLst>
          </p:cNvPr>
          <p:cNvSpPr txBox="1"/>
          <p:nvPr/>
        </p:nvSpPr>
        <p:spPr>
          <a:xfrm>
            <a:off x="4163217" y="5156073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Planning</a:t>
            </a:r>
            <a:endParaRPr lang="LID4096" sz="1351" b="1" dirty="0"/>
          </a:p>
        </p:txBody>
      </p:sp>
      <p:pic>
        <p:nvPicPr>
          <p:cNvPr id="14" name="Graphic 13" descr="Beeldscherm silhouet">
            <a:extLst>
              <a:ext uri="{FF2B5EF4-FFF2-40B4-BE49-F238E27FC236}">
                <a16:creationId xmlns:a16="http://schemas.microsoft.com/office/drawing/2014/main" id="{9BF137F1-0736-AE16-2276-9BC514E4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3223" y="4763407"/>
            <a:ext cx="1325563" cy="132556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1257CE5A-828A-3EF9-92EB-1CFD28A91096}"/>
              </a:ext>
            </a:extLst>
          </p:cNvPr>
          <p:cNvSpPr txBox="1"/>
          <p:nvPr/>
        </p:nvSpPr>
        <p:spPr>
          <a:xfrm>
            <a:off x="6703221" y="5156073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DMS €</a:t>
            </a:r>
            <a:endParaRPr lang="LID4096" sz="1351" b="1" dirty="0"/>
          </a:p>
        </p:txBody>
      </p:sp>
      <p:pic>
        <p:nvPicPr>
          <p:cNvPr id="16" name="Graphic 15" descr="Beeldscherm silhouet">
            <a:extLst>
              <a:ext uri="{FF2B5EF4-FFF2-40B4-BE49-F238E27FC236}">
                <a16:creationId xmlns:a16="http://schemas.microsoft.com/office/drawing/2014/main" id="{5E79EF67-D606-EBDF-6699-7D5418FE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2796" y="2004685"/>
            <a:ext cx="1325563" cy="1325563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D9F68988-6201-5CDC-F6CB-DE4F0072D79A}"/>
              </a:ext>
            </a:extLst>
          </p:cNvPr>
          <p:cNvSpPr txBox="1"/>
          <p:nvPr/>
        </p:nvSpPr>
        <p:spPr>
          <a:xfrm>
            <a:off x="7802795" y="2397352"/>
            <a:ext cx="13255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b="1" dirty="0"/>
              <a:t>DMSv2</a:t>
            </a:r>
            <a:endParaRPr lang="LID4096" sz="1351" b="1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7CAA26C0-7999-AFDF-AAFF-E57CD465F8A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151561" y="2505870"/>
            <a:ext cx="3" cy="8151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E63D1C8C-E429-376B-71FD-70A6D64C1442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89207" y="2547457"/>
            <a:ext cx="1099573" cy="6328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7511CBA1-4206-B49A-D2A1-E9DA2F60463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740530" y="2547457"/>
            <a:ext cx="1062265" cy="7635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6B9E7CE2-92D2-06B5-B327-D36CF882CFE7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726424" y="3763132"/>
            <a:ext cx="1395531" cy="2727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1CFD8065-763C-4426-8496-3AC19FA1CCA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308569" y="3820031"/>
            <a:ext cx="1157006" cy="2158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F0CFDE48-B64B-46DB-0057-C2B43CCC2A7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740529" y="4053082"/>
            <a:ext cx="625475" cy="7103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853AFCBE-C352-341F-D4E6-5DC6F55BDFB6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826000" y="4002366"/>
            <a:ext cx="919957" cy="7610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1">
            <a:extLst>
              <a:ext uri="{FF2B5EF4-FFF2-40B4-BE49-F238E27FC236}">
                <a16:creationId xmlns:a16="http://schemas.microsoft.com/office/drawing/2014/main" id="{185842CD-8260-91C1-ADA6-85335A53B971}"/>
              </a:ext>
            </a:extLst>
          </p:cNvPr>
          <p:cNvSpPr txBox="1">
            <a:spLocks/>
          </p:cNvSpPr>
          <p:nvPr/>
        </p:nvSpPr>
        <p:spPr>
          <a:xfrm>
            <a:off x="5283714" y="3014901"/>
            <a:ext cx="2209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/>
                </a:solidFill>
                <a:latin typeface="+mn-lt"/>
              </a:rPr>
              <a:t>Ontology!</a:t>
            </a:r>
            <a:endParaRPr lang="LID4096" sz="32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A61BB2BB-25E0-E112-2C69-15C3CCC3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19" name="Tijdelijke aanduiding voor dianummer 4">
            <a:extLst>
              <a:ext uri="{FF2B5EF4-FFF2-40B4-BE49-F238E27FC236}">
                <a16:creationId xmlns:a16="http://schemas.microsoft.com/office/drawing/2014/main" id="{F67A548D-A904-4C73-6ABB-152FF1A4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62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Ontologies are represented using</a:t>
            </a:r>
            <a:endParaRPr lang="LID4096" b="1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F333497-6735-23AF-7B9F-1629F6F13BE9}"/>
              </a:ext>
            </a:extLst>
          </p:cNvPr>
          <p:cNvSpPr txBox="1">
            <a:spLocks/>
          </p:cNvSpPr>
          <p:nvPr/>
        </p:nvSpPr>
        <p:spPr>
          <a:xfrm>
            <a:off x="4489451" y="1742017"/>
            <a:ext cx="32131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Relationships</a:t>
            </a:r>
          </a:p>
          <a:p>
            <a:pPr marL="0" indent="0">
              <a:buNone/>
            </a:pPr>
            <a:r>
              <a:rPr lang="en-US" dirty="0"/>
              <a:t>Relationship between two classes or between a class and a literal</a:t>
            </a:r>
            <a:endParaRPr lang="LID4096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577592F2-55F3-B252-881E-F0E186837AC6}"/>
              </a:ext>
            </a:extLst>
          </p:cNvPr>
          <p:cNvSpPr txBox="1">
            <a:spLocks/>
          </p:cNvSpPr>
          <p:nvPr/>
        </p:nvSpPr>
        <p:spPr>
          <a:xfrm>
            <a:off x="7971827" y="1742017"/>
            <a:ext cx="32131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Literals</a:t>
            </a:r>
          </a:p>
          <a:p>
            <a:pPr marL="0" indent="0">
              <a:buNone/>
            </a:pPr>
            <a:r>
              <a:rPr lang="en-US" dirty="0"/>
              <a:t>Data values, such as strings, </a:t>
            </a:r>
            <a:r>
              <a:rPr lang="en-US" dirty="0" err="1"/>
              <a:t>booleans</a:t>
            </a:r>
            <a:r>
              <a:rPr lang="en-US" dirty="0"/>
              <a:t> or integers</a:t>
            </a:r>
          </a:p>
          <a:p>
            <a:pPr marL="0" indent="0">
              <a:buNone/>
            </a:pP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1" y="4410973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Building</a:t>
            </a:r>
            <a:endParaRPr lang="LID4096" sz="1351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A2B06236-3510-E025-1DDF-ACD14C3E1593}"/>
              </a:ext>
            </a:extLst>
          </p:cNvPr>
          <p:cNvSpPr/>
          <p:nvPr/>
        </p:nvSpPr>
        <p:spPr>
          <a:xfrm>
            <a:off x="8412335" y="4405613"/>
            <a:ext cx="2705100" cy="5334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“Address”</a:t>
            </a:r>
            <a:endParaRPr lang="LID4096" sz="1351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8394701" y="5271013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Space</a:t>
            </a:r>
            <a:endParaRPr lang="LID4096" sz="1351" b="1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90D88AC-8C6B-2D57-B453-2399E3C41E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97300" y="4672313"/>
            <a:ext cx="4615035" cy="5360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27E5A59E-98B6-B095-5B66-C7A5556AE541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797300" y="4677673"/>
            <a:ext cx="4597400" cy="860040"/>
          </a:xfrm>
          <a:prstGeom prst="bentConnector3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1FF593F7-3D41-A8B3-6E0A-B1E789034258}"/>
              </a:ext>
            </a:extLst>
          </p:cNvPr>
          <p:cNvSpPr txBox="1"/>
          <p:nvPr/>
        </p:nvSpPr>
        <p:spPr>
          <a:xfrm>
            <a:off x="6680209" y="4240169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hasAddress</a:t>
            </a:r>
            <a:endParaRPr lang="LID4096" sz="135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6680209" y="5107693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hasSpace</a:t>
            </a:r>
            <a:endParaRPr lang="LID4096" sz="1351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2EBD9E5-8703-2B47-DA72-CB51FCDD5ED0}"/>
              </a:ext>
            </a:extLst>
          </p:cNvPr>
          <p:cNvSpPr txBox="1"/>
          <p:nvPr/>
        </p:nvSpPr>
        <p:spPr>
          <a:xfrm rot="21375336">
            <a:off x="664551" y="4090066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tx2"/>
                </a:solidFill>
              </a:rPr>
              <a:t>owl:</a:t>
            </a:r>
            <a:r>
              <a:rPr lang="en-US" sz="1351" b="1" dirty="0" err="1">
                <a:solidFill>
                  <a:schemeClr val="tx2"/>
                </a:solidFill>
              </a:rPr>
              <a:t>Class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875469FB-828C-4DA0-09CF-213D04EAA10E}"/>
              </a:ext>
            </a:extLst>
          </p:cNvPr>
          <p:cNvSpPr txBox="1"/>
          <p:nvPr/>
        </p:nvSpPr>
        <p:spPr>
          <a:xfrm rot="21375336">
            <a:off x="5453241" y="5627854"/>
            <a:ext cx="245393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tx2"/>
                </a:solidFill>
              </a:rPr>
              <a:t>owl:</a:t>
            </a:r>
            <a:r>
              <a:rPr lang="en-US" sz="1351" b="1" dirty="0" err="1">
                <a:solidFill>
                  <a:schemeClr val="tx2"/>
                </a:solidFill>
              </a:rPr>
              <a:t>objectProperty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6E32C24-5F01-D865-608C-517B7F7BBB91}"/>
              </a:ext>
            </a:extLst>
          </p:cNvPr>
          <p:cNvSpPr txBox="1"/>
          <p:nvPr/>
        </p:nvSpPr>
        <p:spPr>
          <a:xfrm rot="21375336">
            <a:off x="5422886" y="3996887"/>
            <a:ext cx="2863535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tx2"/>
                </a:solidFill>
              </a:rPr>
              <a:t>owl:</a:t>
            </a:r>
            <a:r>
              <a:rPr lang="en-US" sz="1351" b="1" dirty="0" err="1">
                <a:solidFill>
                  <a:schemeClr val="tx2"/>
                </a:solidFill>
              </a:rPr>
              <a:t>datatypeProperty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5DCAC3E-EDD8-83D1-3C4F-BBAC7EAAABEA}"/>
              </a:ext>
            </a:extLst>
          </p:cNvPr>
          <p:cNvSpPr txBox="1"/>
          <p:nvPr/>
        </p:nvSpPr>
        <p:spPr>
          <a:xfrm rot="21375336">
            <a:off x="9922034" y="3870178"/>
            <a:ext cx="2863535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tx2"/>
                </a:solidFill>
              </a:rPr>
              <a:t>rdfs:</a:t>
            </a:r>
            <a:r>
              <a:rPr lang="en-US" sz="1351" b="1" dirty="0" err="1">
                <a:solidFill>
                  <a:schemeClr val="tx2"/>
                </a:solidFill>
              </a:rPr>
              <a:t>Literal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95A91AB-45A7-2D9B-C866-4E46DFA97567}"/>
              </a:ext>
            </a:extLst>
          </p:cNvPr>
          <p:cNvSpPr txBox="1"/>
          <p:nvPr/>
        </p:nvSpPr>
        <p:spPr>
          <a:xfrm rot="21375336">
            <a:off x="10049034" y="5768238"/>
            <a:ext cx="2863535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tx2"/>
                </a:solidFill>
              </a:rPr>
              <a:t>owl:</a:t>
            </a:r>
            <a:r>
              <a:rPr lang="en-US" sz="1351" b="1" dirty="0" err="1">
                <a:solidFill>
                  <a:schemeClr val="tx2"/>
                </a:solidFill>
              </a:rPr>
              <a:t>Class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9" name="Tijdelijke aanduiding voor voettekst 3">
            <a:extLst>
              <a:ext uri="{FF2B5EF4-FFF2-40B4-BE49-F238E27FC236}">
                <a16:creationId xmlns:a16="http://schemas.microsoft.com/office/drawing/2014/main" id="{DFCACD0E-461C-A936-ADFC-816B667C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11" name="Tijdelijke aanduiding voor dianummer 4">
            <a:extLst>
              <a:ext uri="{FF2B5EF4-FFF2-40B4-BE49-F238E27FC236}">
                <a16:creationId xmlns:a16="http://schemas.microsoft.com/office/drawing/2014/main" id="{052960C7-BA54-6961-D670-EC6CFECC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67</a:t>
            </a:fld>
            <a:endParaRPr lang="en-GB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7" y="1742018"/>
            <a:ext cx="3208408" cy="3896783"/>
          </a:xfrm>
        </p:spPr>
        <p:txBody>
          <a:bodyPr/>
          <a:lstStyle/>
          <a:p>
            <a:r>
              <a:rPr lang="en-US" b="1" dirty="0"/>
              <a:t>Classes</a:t>
            </a:r>
          </a:p>
          <a:p>
            <a:r>
              <a:rPr lang="en-US" dirty="0"/>
              <a:t>Abstract representation of a real-world concept</a:t>
            </a:r>
          </a:p>
          <a:p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65417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Slightly more complex ontology structures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1" y="2515423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Building</a:t>
            </a:r>
            <a:endParaRPr lang="LID4096" sz="1351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1092201" y="3743244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Space</a:t>
            </a:r>
            <a:endParaRPr lang="LID4096" sz="1351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2444751" y="3209844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hasSpace</a:t>
            </a:r>
            <a:endParaRPr lang="LID4096" sz="135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82188EB8-6CFC-619C-9CD6-AD50F4C07B2D}"/>
              </a:ext>
            </a:extLst>
          </p:cNvPr>
          <p:cNvSpPr/>
          <p:nvPr/>
        </p:nvSpPr>
        <p:spPr>
          <a:xfrm>
            <a:off x="1092201" y="4978400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Element</a:t>
            </a:r>
            <a:endParaRPr lang="LID4096" sz="1351" b="1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C60791A4-0034-17E5-B22C-7F3EA6847AC6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2444751" y="4276645"/>
            <a:ext cx="0" cy="7017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FE859EA6-9393-4876-BC58-C9DDC1947D7C}"/>
              </a:ext>
            </a:extLst>
          </p:cNvPr>
          <p:cNvSpPr txBox="1"/>
          <p:nvPr/>
        </p:nvSpPr>
        <p:spPr>
          <a:xfrm>
            <a:off x="2444749" y="4437665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hasElement</a:t>
            </a:r>
            <a:endParaRPr lang="LID4096" sz="1351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CA0D6AC-3525-BB4D-385E-02570496B7C1}"/>
              </a:ext>
            </a:extLst>
          </p:cNvPr>
          <p:cNvSpPr/>
          <p:nvPr/>
        </p:nvSpPr>
        <p:spPr>
          <a:xfrm>
            <a:off x="6800171" y="4445000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Wall</a:t>
            </a:r>
            <a:endParaRPr lang="LID4096" sz="1351" b="1" dirty="0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15A6C33-47C7-CD33-BA17-F29E16B8F1B8}"/>
              </a:ext>
            </a:extLst>
          </p:cNvPr>
          <p:cNvSpPr txBox="1"/>
          <p:nvPr/>
        </p:nvSpPr>
        <p:spPr>
          <a:xfrm>
            <a:off x="5298735" y="4384844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subClassOf</a:t>
            </a:r>
            <a:endParaRPr lang="LID4096" sz="1351" dirty="0"/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5C005C6-6BE7-94A6-A14E-81574A2E32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444751" y="3048824"/>
            <a:ext cx="0" cy="694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hoek: afgeronde hoeken 45">
            <a:extLst>
              <a:ext uri="{FF2B5EF4-FFF2-40B4-BE49-F238E27FC236}">
                <a16:creationId xmlns:a16="http://schemas.microsoft.com/office/drawing/2014/main" id="{7D8F8751-E167-605C-1D27-A2A49C15E99C}"/>
              </a:ext>
            </a:extLst>
          </p:cNvPr>
          <p:cNvSpPr/>
          <p:nvPr/>
        </p:nvSpPr>
        <p:spPr>
          <a:xfrm>
            <a:off x="8394701" y="2515423"/>
            <a:ext cx="2705100" cy="5334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“Address”</a:t>
            </a:r>
            <a:endParaRPr lang="LID4096" sz="1351" b="1" dirty="0"/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A7ED3CA7-D50D-AA62-EFCA-AC2910E12792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>
            <a:off x="3797300" y="2782123"/>
            <a:ext cx="45974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21956F55-4220-3453-2D20-CC9C33A0C477}"/>
              </a:ext>
            </a:extLst>
          </p:cNvPr>
          <p:cNvSpPr txBox="1"/>
          <p:nvPr/>
        </p:nvSpPr>
        <p:spPr>
          <a:xfrm>
            <a:off x="6680209" y="2390068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hasAddress</a:t>
            </a:r>
            <a:endParaRPr lang="LID4096" sz="1351" dirty="0"/>
          </a:p>
        </p:txBody>
      </p: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6F01624F-3B7B-C52F-73E2-104073F77D69}"/>
              </a:ext>
            </a:extLst>
          </p:cNvPr>
          <p:cNvCxnSpPr>
            <a:cxnSpLocks/>
            <a:stCxn id="8" idx="3"/>
            <a:endCxn id="35" idx="0"/>
          </p:cNvCxnSpPr>
          <p:nvPr/>
        </p:nvCxnSpPr>
        <p:spPr>
          <a:xfrm>
            <a:off x="3797300" y="4009944"/>
            <a:ext cx="4355421" cy="43505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1A2B671D-160B-3A7F-F977-1E07EC0D0C1E}"/>
              </a:ext>
            </a:extLst>
          </p:cNvPr>
          <p:cNvSpPr txBox="1"/>
          <p:nvPr/>
        </p:nvSpPr>
        <p:spPr>
          <a:xfrm>
            <a:off x="4568490" y="3645952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hasWall</a:t>
            </a:r>
            <a:endParaRPr lang="LID4096" sz="1351" dirty="0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3B273552-0ECB-560C-8757-B36D9D24E9EB}"/>
              </a:ext>
            </a:extLst>
          </p:cNvPr>
          <p:cNvSpPr/>
          <p:nvPr/>
        </p:nvSpPr>
        <p:spPr>
          <a:xfrm>
            <a:off x="6802331" y="5505449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Door</a:t>
            </a:r>
            <a:endParaRPr lang="LID4096" sz="1351" b="1" dirty="0"/>
          </a:p>
        </p:txBody>
      </p:sp>
      <p:cxnSp>
        <p:nvCxnSpPr>
          <p:cNvPr id="68" name="Verbindingslijn: gebogen 67">
            <a:extLst>
              <a:ext uri="{FF2B5EF4-FFF2-40B4-BE49-F238E27FC236}">
                <a16:creationId xmlns:a16="http://schemas.microsoft.com/office/drawing/2014/main" id="{CF4D57EA-9F6D-EAFA-2173-D36AC5FA4049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>
            <a:off x="3797302" y="5245102"/>
            <a:ext cx="3005031" cy="5270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44F4A34-49AE-F445-7C4B-292E88A7C72A}"/>
              </a:ext>
            </a:extLst>
          </p:cNvPr>
          <p:cNvSpPr txBox="1"/>
          <p:nvPr/>
        </p:nvSpPr>
        <p:spPr>
          <a:xfrm>
            <a:off x="5298735" y="5438028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subClassOf</a:t>
            </a:r>
            <a:endParaRPr lang="LID4096" sz="1351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F5551B3-ABEE-493A-AB5F-349BDFB48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Classes</a:t>
            </a:r>
            <a:r>
              <a:rPr lang="en-US" dirty="0"/>
              <a:t> can have </a:t>
            </a:r>
            <a:r>
              <a:rPr lang="en-US" b="1" dirty="0"/>
              <a:t>sub-classes</a:t>
            </a:r>
            <a:endParaRPr lang="LID4096" b="1" dirty="0"/>
          </a:p>
        </p:txBody>
      </p:sp>
      <p:sp>
        <p:nvSpPr>
          <p:cNvPr id="9" name="Tijdelijke aanduiding voor voettekst 3">
            <a:extLst>
              <a:ext uri="{FF2B5EF4-FFF2-40B4-BE49-F238E27FC236}">
                <a16:creationId xmlns:a16="http://schemas.microsoft.com/office/drawing/2014/main" id="{A445A2D0-C285-E120-1E4B-2DB1E8D1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C13E99BC-878C-321E-5C9F-36904611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68</a:t>
            </a:fld>
            <a:endParaRPr lang="en-GB" dirty="0"/>
          </a:p>
        </p:txBody>
      </p: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EFB0C406-259B-8EE5-B5CF-67A51719E550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rot="10800000" flipV="1">
            <a:off x="3797302" y="4711700"/>
            <a:ext cx="3002871" cy="5334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52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/>
      <p:bldP spid="35" grpId="0" animBg="1"/>
      <p:bldP spid="39" grpId="0"/>
      <p:bldP spid="55" grpId="0"/>
      <p:bldP spid="67" grpId="0" animBg="1"/>
      <p:bldP spid="7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2DD32B43-AF50-CE53-3EC0-650D16E37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Rules </a:t>
            </a:r>
            <a:r>
              <a:rPr lang="en-US" dirty="0"/>
              <a:t>can be defined for classes and relationships</a:t>
            </a:r>
            <a:endParaRPr lang="LID4096" b="1" dirty="0"/>
          </a:p>
          <a:p>
            <a:endParaRPr lang="LID4096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Slightly more complex ontology structures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1" y="2515423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Building</a:t>
            </a:r>
            <a:endParaRPr lang="LID4096" sz="1351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1092201" y="3743244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Space</a:t>
            </a:r>
            <a:endParaRPr lang="LID4096" sz="1351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2444751" y="3209844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hasSpace</a:t>
            </a:r>
            <a:endParaRPr lang="LID4096" sz="135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82188EB8-6CFC-619C-9CD6-AD50F4C07B2D}"/>
              </a:ext>
            </a:extLst>
          </p:cNvPr>
          <p:cNvSpPr/>
          <p:nvPr/>
        </p:nvSpPr>
        <p:spPr>
          <a:xfrm>
            <a:off x="1092201" y="4978400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Element</a:t>
            </a:r>
            <a:endParaRPr lang="LID4096" sz="1351" b="1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C60791A4-0034-17E5-B22C-7F3EA6847AC6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2444751" y="4276645"/>
            <a:ext cx="0" cy="7017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FE859EA6-9393-4876-BC58-C9DDC1947D7C}"/>
              </a:ext>
            </a:extLst>
          </p:cNvPr>
          <p:cNvSpPr txBox="1"/>
          <p:nvPr/>
        </p:nvSpPr>
        <p:spPr>
          <a:xfrm>
            <a:off x="2444749" y="4437665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hasElement</a:t>
            </a:r>
            <a:endParaRPr lang="LID4096" sz="1351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CA0D6AC-3525-BB4D-385E-02570496B7C1}"/>
              </a:ext>
            </a:extLst>
          </p:cNvPr>
          <p:cNvSpPr/>
          <p:nvPr/>
        </p:nvSpPr>
        <p:spPr>
          <a:xfrm>
            <a:off x="6800171" y="4437665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Wall</a:t>
            </a:r>
            <a:endParaRPr lang="LID4096" sz="1351" b="1" dirty="0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15A6C33-47C7-CD33-BA17-F29E16B8F1B8}"/>
              </a:ext>
            </a:extLst>
          </p:cNvPr>
          <p:cNvSpPr txBox="1"/>
          <p:nvPr/>
        </p:nvSpPr>
        <p:spPr>
          <a:xfrm>
            <a:off x="5298735" y="4367027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subClassOf</a:t>
            </a:r>
            <a:endParaRPr lang="LID4096" sz="1351" dirty="0"/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5C005C6-6BE7-94A6-A14E-81574A2E32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444751" y="3048824"/>
            <a:ext cx="0" cy="6944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hoek: afgeronde hoeken 45">
            <a:extLst>
              <a:ext uri="{FF2B5EF4-FFF2-40B4-BE49-F238E27FC236}">
                <a16:creationId xmlns:a16="http://schemas.microsoft.com/office/drawing/2014/main" id="{7D8F8751-E167-605C-1D27-A2A49C15E99C}"/>
              </a:ext>
            </a:extLst>
          </p:cNvPr>
          <p:cNvSpPr/>
          <p:nvPr/>
        </p:nvSpPr>
        <p:spPr>
          <a:xfrm>
            <a:off x="8394701" y="2515423"/>
            <a:ext cx="2705100" cy="5334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“Address”</a:t>
            </a:r>
            <a:endParaRPr lang="LID4096" sz="1351" b="1" dirty="0"/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A7ED3CA7-D50D-AA62-EFCA-AC2910E12792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>
            <a:off x="3797300" y="2782123"/>
            <a:ext cx="4597400" cy="0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21956F55-4220-3453-2D20-CC9C33A0C477}"/>
              </a:ext>
            </a:extLst>
          </p:cNvPr>
          <p:cNvSpPr txBox="1"/>
          <p:nvPr/>
        </p:nvSpPr>
        <p:spPr>
          <a:xfrm>
            <a:off x="6680209" y="2390068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hasAddress</a:t>
            </a:r>
            <a:endParaRPr lang="LID4096" sz="1351" dirty="0"/>
          </a:p>
        </p:txBody>
      </p: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6F01624F-3B7B-C52F-73E2-104073F77D69}"/>
              </a:ext>
            </a:extLst>
          </p:cNvPr>
          <p:cNvCxnSpPr>
            <a:cxnSpLocks/>
            <a:stCxn id="8" idx="3"/>
            <a:endCxn id="35" idx="0"/>
          </p:cNvCxnSpPr>
          <p:nvPr/>
        </p:nvCxnSpPr>
        <p:spPr>
          <a:xfrm>
            <a:off x="3797300" y="4009945"/>
            <a:ext cx="4355421" cy="427721"/>
          </a:xfrm>
          <a:prstGeom prst="bentConnector2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1A2B671D-160B-3A7F-F977-1E07EC0D0C1E}"/>
              </a:ext>
            </a:extLst>
          </p:cNvPr>
          <p:cNvSpPr txBox="1"/>
          <p:nvPr/>
        </p:nvSpPr>
        <p:spPr>
          <a:xfrm>
            <a:off x="4568490" y="3645952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hasWall</a:t>
            </a:r>
            <a:endParaRPr lang="LID4096" sz="1351" dirty="0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3B273552-0ECB-560C-8757-B36D9D24E9EB}"/>
              </a:ext>
            </a:extLst>
          </p:cNvPr>
          <p:cNvSpPr/>
          <p:nvPr/>
        </p:nvSpPr>
        <p:spPr>
          <a:xfrm>
            <a:off x="6802331" y="5518149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Door</a:t>
            </a:r>
            <a:endParaRPr lang="LID4096" sz="1351" b="1" dirty="0"/>
          </a:p>
        </p:txBody>
      </p:sp>
      <p:cxnSp>
        <p:nvCxnSpPr>
          <p:cNvPr id="68" name="Verbindingslijn: gebogen 67">
            <a:extLst>
              <a:ext uri="{FF2B5EF4-FFF2-40B4-BE49-F238E27FC236}">
                <a16:creationId xmlns:a16="http://schemas.microsoft.com/office/drawing/2014/main" id="{CF4D57EA-9F6D-EAFA-2173-D36AC5FA4049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>
            <a:off x="3797302" y="5245100"/>
            <a:ext cx="3005031" cy="53974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44F4A34-49AE-F445-7C4B-292E88A7C72A}"/>
              </a:ext>
            </a:extLst>
          </p:cNvPr>
          <p:cNvSpPr txBox="1"/>
          <p:nvPr/>
        </p:nvSpPr>
        <p:spPr>
          <a:xfrm>
            <a:off x="5298735" y="5453904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subClassOf</a:t>
            </a:r>
            <a:endParaRPr lang="LID4096" sz="1351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1977FDE-DF63-AAF1-2D56-DC1F9A1DDAB6}"/>
              </a:ext>
            </a:extLst>
          </p:cNvPr>
          <p:cNvSpPr txBox="1"/>
          <p:nvPr/>
        </p:nvSpPr>
        <p:spPr>
          <a:xfrm rot="21375336">
            <a:off x="9555218" y="5401938"/>
            <a:ext cx="2863535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>
                <a:solidFill>
                  <a:schemeClr val="tx2"/>
                </a:solidFill>
                <a:latin typeface="Aptos (Hoofdtekst)"/>
              </a:rPr>
              <a:t>Wall </a:t>
            </a:r>
            <a:r>
              <a:rPr lang="en-NL" sz="1351" b="1" dirty="0">
                <a:solidFill>
                  <a:schemeClr val="tx2"/>
                </a:solidFill>
                <a:latin typeface="Aptos (Hoofdtekst)"/>
              </a:rPr>
              <a:t>∩</a:t>
            </a:r>
            <a:r>
              <a:rPr lang="en-US" sz="1351" b="1" dirty="0">
                <a:solidFill>
                  <a:schemeClr val="tx2"/>
                </a:solidFill>
                <a:latin typeface="Aptos (Hoofdtekst)"/>
              </a:rPr>
              <a:t> Window = </a:t>
            </a:r>
            <a:r>
              <a:rPr lang="en-NL" sz="1351" b="1" dirty="0">
                <a:solidFill>
                  <a:schemeClr val="tx2"/>
                </a:solidFill>
                <a:latin typeface="Aptos (Hoofdtekst)"/>
              </a:rPr>
              <a:t>∅</a:t>
            </a:r>
            <a:endParaRPr lang="LID4096" sz="1351" b="1" dirty="0">
              <a:solidFill>
                <a:schemeClr val="tx2"/>
              </a:solidFill>
              <a:latin typeface="Aptos (Hoofdtekst)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D3ACC47-248F-D891-E486-5B2C8F89F22E}"/>
              </a:ext>
            </a:extLst>
          </p:cNvPr>
          <p:cNvSpPr txBox="1"/>
          <p:nvPr/>
        </p:nvSpPr>
        <p:spPr>
          <a:xfrm rot="21375336">
            <a:off x="5266388" y="2863948"/>
            <a:ext cx="32451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>
                <a:solidFill>
                  <a:schemeClr val="tx2"/>
                </a:solidFill>
                <a:latin typeface="Aptos (Hoofdtekst)"/>
              </a:rPr>
              <a:t>Building has only 1 address</a:t>
            </a:r>
            <a:endParaRPr lang="LID4096" sz="1351" b="1" dirty="0">
              <a:solidFill>
                <a:schemeClr val="tx2"/>
              </a:solidFill>
              <a:latin typeface="Aptos (Hoofdtekst)"/>
            </a:endParaRPr>
          </a:p>
        </p:txBody>
      </p:sp>
      <p:sp>
        <p:nvSpPr>
          <p:cNvPr id="11" name="Tijdelijke aanduiding voor voettekst 3">
            <a:extLst>
              <a:ext uri="{FF2B5EF4-FFF2-40B4-BE49-F238E27FC236}">
                <a16:creationId xmlns:a16="http://schemas.microsoft.com/office/drawing/2014/main" id="{B4E5632A-3FD6-CE34-9612-97E35FFA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12" name="Tijdelijke aanduiding voor dianummer 4">
            <a:extLst>
              <a:ext uri="{FF2B5EF4-FFF2-40B4-BE49-F238E27FC236}">
                <a16:creationId xmlns:a16="http://schemas.microsoft.com/office/drawing/2014/main" id="{5038A421-F307-D264-6DC1-B838792E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69</a:t>
            </a:fld>
            <a:endParaRPr lang="en-GB" dirty="0"/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B8884E88-EA41-5A06-462F-0E90792F1204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rot="10800000" flipV="1">
            <a:off x="3797302" y="4704365"/>
            <a:ext cx="3002871" cy="54073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21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E6AFD-8431-1758-4BE6-72D26ECA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769C0D-7FF2-5817-D80D-D4013DD9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CCC78AE-B3BB-DF07-300B-885F2A08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7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B122C1C-941B-21D4-0A22-1268D159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4736DB3C-8DE5-8EF7-EB0C-B43A09A3C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6E9C976-BF02-E389-452A-4ED7A2CA9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59"/>
          <a:stretch/>
        </p:blipFill>
        <p:spPr>
          <a:xfrm>
            <a:off x="0" y="0"/>
            <a:ext cx="12191997" cy="61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C9C0C6E-0FDB-178E-E7D3-D3C119F29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 can connect classes from </a:t>
            </a:r>
            <a:r>
              <a:rPr lang="en-US" b="1" dirty="0"/>
              <a:t>two ontologies</a:t>
            </a:r>
            <a:endParaRPr lang="LID4096" b="1" dirty="0"/>
          </a:p>
          <a:p>
            <a:endParaRPr lang="LID4096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Connecting ontologies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1" y="2515423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Building</a:t>
            </a:r>
            <a:endParaRPr lang="LID4096" sz="1351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1092201" y="3743244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Space</a:t>
            </a:r>
            <a:endParaRPr lang="LID4096" sz="1351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2444751" y="3209844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hasSpace</a:t>
            </a:r>
            <a:endParaRPr lang="LID4096" sz="135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82188EB8-6CFC-619C-9CD6-AD50F4C07B2D}"/>
              </a:ext>
            </a:extLst>
          </p:cNvPr>
          <p:cNvSpPr/>
          <p:nvPr/>
        </p:nvSpPr>
        <p:spPr>
          <a:xfrm>
            <a:off x="1092201" y="4978400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Element</a:t>
            </a:r>
            <a:endParaRPr lang="LID4096" sz="1351" b="1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C60791A4-0034-17E5-B22C-7F3EA6847AC6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2444751" y="4276645"/>
            <a:ext cx="0" cy="7017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FE859EA6-9393-4876-BC58-C9DDC1947D7C}"/>
              </a:ext>
            </a:extLst>
          </p:cNvPr>
          <p:cNvSpPr txBox="1"/>
          <p:nvPr/>
        </p:nvSpPr>
        <p:spPr>
          <a:xfrm>
            <a:off x="2444749" y="4437665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hasElement</a:t>
            </a:r>
            <a:endParaRPr lang="LID4096" sz="1351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CA0D6AC-3525-BB4D-385E-02570496B7C1}"/>
              </a:ext>
            </a:extLst>
          </p:cNvPr>
          <p:cNvSpPr/>
          <p:nvPr/>
        </p:nvSpPr>
        <p:spPr>
          <a:xfrm>
            <a:off x="6800171" y="4437665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Wall</a:t>
            </a:r>
            <a:endParaRPr lang="LID4096" sz="1351" b="1" dirty="0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15A6C33-47C7-CD33-BA17-F29E16B8F1B8}"/>
              </a:ext>
            </a:extLst>
          </p:cNvPr>
          <p:cNvSpPr txBox="1"/>
          <p:nvPr/>
        </p:nvSpPr>
        <p:spPr>
          <a:xfrm>
            <a:off x="5298735" y="4375161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subClassOf</a:t>
            </a:r>
            <a:endParaRPr lang="LID4096" sz="1351" dirty="0"/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5C005C6-6BE7-94A6-A14E-81574A2E32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444751" y="3048824"/>
            <a:ext cx="0" cy="6944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6F01624F-3B7B-C52F-73E2-104073F77D69}"/>
              </a:ext>
            </a:extLst>
          </p:cNvPr>
          <p:cNvCxnSpPr>
            <a:cxnSpLocks/>
            <a:stCxn id="8" idx="3"/>
            <a:endCxn id="35" idx="0"/>
          </p:cNvCxnSpPr>
          <p:nvPr/>
        </p:nvCxnSpPr>
        <p:spPr>
          <a:xfrm>
            <a:off x="3797300" y="4009945"/>
            <a:ext cx="4355421" cy="427721"/>
          </a:xfrm>
          <a:prstGeom prst="bentConnector2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1A2B671D-160B-3A7F-F977-1E07EC0D0C1E}"/>
              </a:ext>
            </a:extLst>
          </p:cNvPr>
          <p:cNvSpPr txBox="1"/>
          <p:nvPr/>
        </p:nvSpPr>
        <p:spPr>
          <a:xfrm>
            <a:off x="4568490" y="3645952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hasWall</a:t>
            </a:r>
            <a:endParaRPr lang="LID4096" sz="1351" dirty="0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3B273552-0ECB-560C-8757-B36D9D24E9EB}"/>
              </a:ext>
            </a:extLst>
          </p:cNvPr>
          <p:cNvSpPr/>
          <p:nvPr/>
        </p:nvSpPr>
        <p:spPr>
          <a:xfrm>
            <a:off x="6802331" y="5505449"/>
            <a:ext cx="270510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Door</a:t>
            </a:r>
            <a:endParaRPr lang="LID4096" sz="1351" b="1" dirty="0"/>
          </a:p>
        </p:txBody>
      </p:sp>
      <p:cxnSp>
        <p:nvCxnSpPr>
          <p:cNvPr id="68" name="Verbindingslijn: gebogen 67">
            <a:extLst>
              <a:ext uri="{FF2B5EF4-FFF2-40B4-BE49-F238E27FC236}">
                <a16:creationId xmlns:a16="http://schemas.microsoft.com/office/drawing/2014/main" id="{CF4D57EA-9F6D-EAFA-2173-D36AC5FA4049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>
            <a:off x="3797302" y="5245102"/>
            <a:ext cx="3005031" cy="52704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44F4A34-49AE-F445-7C4B-292E88A7C72A}"/>
              </a:ext>
            </a:extLst>
          </p:cNvPr>
          <p:cNvSpPr txBox="1"/>
          <p:nvPr/>
        </p:nvSpPr>
        <p:spPr>
          <a:xfrm>
            <a:off x="5298735" y="5435257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subClassOf</a:t>
            </a:r>
            <a:endParaRPr lang="LID4096" sz="135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9F80C234-53CE-0424-20F3-514882B598ED}"/>
              </a:ext>
            </a:extLst>
          </p:cNvPr>
          <p:cNvSpPr/>
          <p:nvPr/>
        </p:nvSpPr>
        <p:spPr>
          <a:xfrm>
            <a:off x="8722759" y="2515423"/>
            <a:ext cx="2705100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 err="1"/>
              <a:t>BuiltStructure</a:t>
            </a:r>
            <a:endParaRPr lang="LID4096" sz="1351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4F566E4-91E9-3F57-7A89-9612C9BD0FCE}"/>
              </a:ext>
            </a:extLst>
          </p:cNvPr>
          <p:cNvSpPr/>
          <p:nvPr/>
        </p:nvSpPr>
        <p:spPr>
          <a:xfrm>
            <a:off x="8722759" y="3745717"/>
            <a:ext cx="2705100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 err="1"/>
              <a:t>UniversityBuilding</a:t>
            </a:r>
            <a:endParaRPr lang="LID4096" sz="1351" b="1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2543472-6023-4F60-5717-CBE78426680F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0075309" y="3048823"/>
            <a:ext cx="0" cy="696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DB6C6DF0-0A39-65DC-A81C-4CA317535F70}"/>
              </a:ext>
            </a:extLst>
          </p:cNvPr>
          <p:cNvSpPr txBox="1"/>
          <p:nvPr/>
        </p:nvSpPr>
        <p:spPr>
          <a:xfrm>
            <a:off x="10075310" y="3241448"/>
            <a:ext cx="146049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/>
              <a:t>subClassOf</a:t>
            </a:r>
            <a:endParaRPr lang="LID4096" sz="1351" dirty="0"/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9C796BE3-374C-E0D6-8373-C30A635C3542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3797301" y="2782123"/>
            <a:ext cx="49254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81CFCD7-E09C-1DFE-939C-B689CCCD12DE}"/>
              </a:ext>
            </a:extLst>
          </p:cNvPr>
          <p:cNvSpPr txBox="1"/>
          <p:nvPr/>
        </p:nvSpPr>
        <p:spPr>
          <a:xfrm>
            <a:off x="4568489" y="2412792"/>
            <a:ext cx="219073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>
                <a:solidFill>
                  <a:schemeClr val="accent1"/>
                </a:solidFill>
              </a:rPr>
              <a:t>equivalentClass</a:t>
            </a:r>
            <a:endParaRPr lang="LID4096" sz="1351" dirty="0">
              <a:solidFill>
                <a:schemeClr val="accent1"/>
              </a:solidFill>
            </a:endParaRPr>
          </a:p>
        </p:txBody>
      </p:sp>
      <p:sp>
        <p:nvSpPr>
          <p:cNvPr id="11" name="Tijdelijke aanduiding voor voettekst 3">
            <a:extLst>
              <a:ext uri="{FF2B5EF4-FFF2-40B4-BE49-F238E27FC236}">
                <a16:creationId xmlns:a16="http://schemas.microsoft.com/office/drawing/2014/main" id="{F7F4A21C-73FA-CD7A-AC87-6C4666D6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12" name="Tijdelijke aanduiding voor dianummer 4">
            <a:extLst>
              <a:ext uri="{FF2B5EF4-FFF2-40B4-BE49-F238E27FC236}">
                <a16:creationId xmlns:a16="http://schemas.microsoft.com/office/drawing/2014/main" id="{ECAB1645-C697-62F7-75A0-069BEB4C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70</a:t>
            </a:fld>
            <a:endParaRPr lang="en-GB" dirty="0"/>
          </a:p>
        </p:txBody>
      </p:sp>
      <p:cxnSp>
        <p:nvCxnSpPr>
          <p:cNvPr id="20" name="Verbindingslijn: gebogen 19">
            <a:extLst>
              <a:ext uri="{FF2B5EF4-FFF2-40B4-BE49-F238E27FC236}">
                <a16:creationId xmlns:a16="http://schemas.microsoft.com/office/drawing/2014/main" id="{73D98A40-2956-4B4C-A425-D0BB609E8105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rot="10800000" flipV="1">
            <a:off x="3797302" y="4704365"/>
            <a:ext cx="3002871" cy="54073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3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29FCACC6-D14C-0574-8DB4-DB99C5BD5F70}"/>
              </a:ext>
            </a:extLst>
          </p:cNvPr>
          <p:cNvSpPr/>
          <p:nvPr/>
        </p:nvSpPr>
        <p:spPr>
          <a:xfrm>
            <a:off x="0" y="0"/>
            <a:ext cx="12192000" cy="3043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98778FB-47BD-23C5-3F34-966FA8019741}"/>
              </a:ext>
            </a:extLst>
          </p:cNvPr>
          <p:cNvSpPr txBox="1"/>
          <p:nvPr/>
        </p:nvSpPr>
        <p:spPr>
          <a:xfrm>
            <a:off x="5658586" y="4080363"/>
            <a:ext cx="1496903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>
                <a:solidFill>
                  <a:schemeClr val="tx2"/>
                </a:solidFill>
              </a:rPr>
              <a:t>hasSpace</a:t>
            </a:r>
            <a:endParaRPr lang="LID4096" sz="1351" dirty="0">
              <a:solidFill>
                <a:schemeClr val="tx2"/>
              </a:solidFill>
            </a:endParaRPr>
          </a:p>
        </p:txBody>
      </p:sp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3036E9AE-5ACF-C66D-CA33-91ED5798E674}"/>
              </a:ext>
            </a:extLst>
          </p:cNvPr>
          <p:cNvCxnSpPr>
            <a:cxnSpLocks/>
            <a:stCxn id="7" idx="1"/>
            <a:endCxn id="28" idx="1"/>
          </p:cNvCxnSpPr>
          <p:nvPr/>
        </p:nvCxnSpPr>
        <p:spPr>
          <a:xfrm rot="10800000">
            <a:off x="1204205" y="2589313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44AD8A5-129D-EAA6-0E85-EE9141189228}"/>
              </a:ext>
            </a:extLst>
          </p:cNvPr>
          <p:cNvSpPr/>
          <p:nvPr/>
        </p:nvSpPr>
        <p:spPr>
          <a:xfrm>
            <a:off x="5133430" y="3331792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Vertigo</a:t>
            </a:r>
            <a:endParaRPr lang="LID4096" sz="1351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8B99AB3-9A4A-AE52-2BCD-37FF5E970D53}"/>
              </a:ext>
            </a:extLst>
          </p:cNvPr>
          <p:cNvSpPr/>
          <p:nvPr/>
        </p:nvSpPr>
        <p:spPr>
          <a:xfrm>
            <a:off x="1893542" y="3814328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Eindhoven</a:t>
            </a:r>
            <a:endParaRPr lang="LID4096" sz="1351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63CB6D7-D3BB-126F-E9D6-0BF99916DD50}"/>
              </a:ext>
            </a:extLst>
          </p:cNvPr>
          <p:cNvSpPr/>
          <p:nvPr/>
        </p:nvSpPr>
        <p:spPr>
          <a:xfrm>
            <a:off x="1204205" y="4922896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 err="1"/>
              <a:t>TheNetherlands</a:t>
            </a:r>
            <a:endParaRPr lang="LID4096" sz="1351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C4FA1427-5334-026C-2F2F-96199E8AE538}"/>
              </a:ext>
            </a:extLst>
          </p:cNvPr>
          <p:cNvSpPr/>
          <p:nvPr/>
        </p:nvSpPr>
        <p:spPr>
          <a:xfrm>
            <a:off x="5822767" y="4653021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Vertigo9.14</a:t>
            </a:r>
            <a:endParaRPr lang="LID4096" sz="1351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BA45357-BDAE-C5AB-C0E4-C6AA2E1E8B4B}"/>
              </a:ext>
            </a:extLst>
          </p:cNvPr>
          <p:cNvSpPr/>
          <p:nvPr/>
        </p:nvSpPr>
        <p:spPr>
          <a:xfrm>
            <a:off x="8585859" y="3820495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Pieter’s Desk</a:t>
            </a:r>
            <a:endParaRPr lang="LID4096" sz="1351" b="1" dirty="0"/>
          </a:p>
        </p:txBody>
      </p: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EF085AE6-1CA7-D18E-ABB1-834BDEF9A3F3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3117117" y="3573061"/>
            <a:ext cx="2016313" cy="241268"/>
          </a:xfrm>
          <a:prstGeom prst="curvedConnector2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kromd 11">
            <a:extLst>
              <a:ext uri="{FF2B5EF4-FFF2-40B4-BE49-F238E27FC236}">
                <a16:creationId xmlns:a16="http://schemas.microsoft.com/office/drawing/2014/main" id="{3B4C3092-119E-2305-AAD1-49F763958B5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459432" y="4265213"/>
            <a:ext cx="626032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C03AC6BC-5E61-A375-1894-C9BF5608F40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282326" y="3889008"/>
            <a:ext cx="838693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7A7D358E-3A0A-C696-15E1-551341612F3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269914" y="4303031"/>
            <a:ext cx="1539519" cy="591260"/>
          </a:xfrm>
          <a:prstGeom prst="curvedConnector2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53F4B5E-4FE9-5FEA-0D0F-DDA92B7E8CD3}"/>
              </a:ext>
            </a:extLst>
          </p:cNvPr>
          <p:cNvSpPr txBox="1"/>
          <p:nvPr/>
        </p:nvSpPr>
        <p:spPr>
          <a:xfrm>
            <a:off x="3065416" y="444528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>
                <a:solidFill>
                  <a:schemeClr val="tx2"/>
                </a:solidFill>
              </a:rPr>
              <a:t>inCountry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F200A36-0E10-21B7-4FB0-EE8B6D307053}"/>
              </a:ext>
            </a:extLst>
          </p:cNvPr>
          <p:cNvSpPr txBox="1"/>
          <p:nvPr/>
        </p:nvSpPr>
        <p:spPr>
          <a:xfrm>
            <a:off x="3697309" y="3271068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>
                <a:solidFill>
                  <a:schemeClr val="tx2"/>
                </a:solidFill>
              </a:rPr>
              <a:t>inCity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A39F809-E20D-CCB7-D66E-C902D24A00AC}"/>
              </a:ext>
            </a:extLst>
          </p:cNvPr>
          <p:cNvSpPr txBox="1"/>
          <p:nvPr/>
        </p:nvSpPr>
        <p:spPr>
          <a:xfrm>
            <a:off x="9395830" y="4637669"/>
            <a:ext cx="153951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>
                <a:solidFill>
                  <a:schemeClr val="tx2"/>
                </a:solidFill>
              </a:rPr>
              <a:t>hasElement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F4AA7084-1F6E-4B6C-51B1-E63ACEB61090}"/>
              </a:ext>
            </a:extLst>
          </p:cNvPr>
          <p:cNvSpPr/>
          <p:nvPr/>
        </p:nvSpPr>
        <p:spPr>
          <a:xfrm>
            <a:off x="5133430" y="756941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Building</a:t>
            </a:r>
            <a:endParaRPr lang="LID4096" sz="1351" b="1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A9E8A900-67E3-F2A4-DC76-B5EC53E14477}"/>
              </a:ext>
            </a:extLst>
          </p:cNvPr>
          <p:cNvSpPr/>
          <p:nvPr/>
        </p:nvSpPr>
        <p:spPr>
          <a:xfrm>
            <a:off x="1893542" y="1239477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City</a:t>
            </a:r>
            <a:endParaRPr lang="LID4096" sz="1351" b="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B0060467-7879-CFB7-EA4C-A209D7117F30}"/>
              </a:ext>
            </a:extLst>
          </p:cNvPr>
          <p:cNvSpPr/>
          <p:nvPr/>
        </p:nvSpPr>
        <p:spPr>
          <a:xfrm>
            <a:off x="1204205" y="2348045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Country</a:t>
            </a:r>
            <a:endParaRPr lang="LID4096" sz="1351" b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4EE69FE4-5FC7-62FB-F637-46DF1F3E52E9}"/>
              </a:ext>
            </a:extLst>
          </p:cNvPr>
          <p:cNvSpPr/>
          <p:nvPr/>
        </p:nvSpPr>
        <p:spPr>
          <a:xfrm>
            <a:off x="5822767" y="2078172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Space</a:t>
            </a:r>
            <a:endParaRPr lang="LID4096" sz="1351" b="1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F7A591F-B759-42FB-C51B-10B4125A85CA}"/>
              </a:ext>
            </a:extLst>
          </p:cNvPr>
          <p:cNvSpPr/>
          <p:nvPr/>
        </p:nvSpPr>
        <p:spPr>
          <a:xfrm>
            <a:off x="8585859" y="1245644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b="1" dirty="0"/>
              <a:t>Element</a:t>
            </a:r>
            <a:endParaRPr lang="LID4096" sz="1351" b="1" dirty="0"/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99D7F2E5-DED4-D0F4-5FFC-96A8E1D92901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V="1">
            <a:off x="3117117" y="998210"/>
            <a:ext cx="2016313" cy="241268"/>
          </a:xfrm>
          <a:prstGeom prst="curved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ACC30929-3477-C3E8-48B9-83499E153B5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2459432" y="1690362"/>
            <a:ext cx="626032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2E037821-3891-E025-505A-2E01FA7C176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16200000" flipH="1">
            <a:off x="6282326" y="1314157"/>
            <a:ext cx="838693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C0530549-9DC8-9001-19B9-5655966A86D6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8269914" y="1728181"/>
            <a:ext cx="1539519" cy="591260"/>
          </a:xfrm>
          <a:prstGeom prst="curved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C6E8EF1-5C1E-99AE-088D-641E8CDA4BDD}"/>
              </a:ext>
            </a:extLst>
          </p:cNvPr>
          <p:cNvSpPr txBox="1"/>
          <p:nvPr/>
        </p:nvSpPr>
        <p:spPr>
          <a:xfrm>
            <a:off x="3065416" y="187043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>
                <a:solidFill>
                  <a:schemeClr val="bg2"/>
                </a:solidFill>
              </a:rPr>
              <a:t>inCountry</a:t>
            </a:r>
            <a:endParaRPr lang="LID4096" sz="1351" dirty="0">
              <a:solidFill>
                <a:schemeClr val="bg2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D19D222-7BDB-3A8F-9652-27B0E70D9A22}"/>
              </a:ext>
            </a:extLst>
          </p:cNvPr>
          <p:cNvSpPr txBox="1"/>
          <p:nvPr/>
        </p:nvSpPr>
        <p:spPr>
          <a:xfrm>
            <a:off x="3697309" y="69621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>
                <a:solidFill>
                  <a:schemeClr val="bg2"/>
                </a:solidFill>
              </a:rPr>
              <a:t>inCity</a:t>
            </a:r>
            <a:endParaRPr lang="LID4096" sz="1351" dirty="0">
              <a:solidFill>
                <a:schemeClr val="bg2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4F37D04-3475-5188-613D-98DBFE4ED96E}"/>
              </a:ext>
            </a:extLst>
          </p:cNvPr>
          <p:cNvSpPr txBox="1"/>
          <p:nvPr/>
        </p:nvSpPr>
        <p:spPr>
          <a:xfrm>
            <a:off x="5535541" y="152310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>
                <a:solidFill>
                  <a:schemeClr val="bg2"/>
                </a:solidFill>
              </a:rPr>
              <a:t>hasSpace</a:t>
            </a:r>
            <a:endParaRPr lang="LID4096" sz="1351" dirty="0">
              <a:solidFill>
                <a:schemeClr val="bg2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1D329A5-A271-B8B7-08FC-7C3EC8A89900}"/>
              </a:ext>
            </a:extLst>
          </p:cNvPr>
          <p:cNvSpPr txBox="1"/>
          <p:nvPr/>
        </p:nvSpPr>
        <p:spPr>
          <a:xfrm>
            <a:off x="9395830" y="2062819"/>
            <a:ext cx="153951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 err="1">
                <a:solidFill>
                  <a:schemeClr val="bg2"/>
                </a:solidFill>
              </a:rPr>
              <a:t>hasElement</a:t>
            </a:r>
            <a:endParaRPr lang="LID4096" sz="1351" dirty="0">
              <a:solidFill>
                <a:schemeClr val="bg2"/>
              </a:solidFill>
            </a:endParaRPr>
          </a:p>
        </p:txBody>
      </p: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3B649D3F-0C50-AC20-10B7-E9FC7E947F99}"/>
              </a:ext>
            </a:extLst>
          </p:cNvPr>
          <p:cNvCxnSpPr>
            <a:cxnSpLocks/>
            <a:stCxn id="5" idx="3"/>
            <a:endCxn id="27" idx="3"/>
          </p:cNvCxnSpPr>
          <p:nvPr/>
        </p:nvCxnSpPr>
        <p:spPr>
          <a:xfrm flipV="1">
            <a:off x="4340690" y="1480745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kromd 50">
            <a:extLst>
              <a:ext uri="{FF2B5EF4-FFF2-40B4-BE49-F238E27FC236}">
                <a16:creationId xmlns:a16="http://schemas.microsoft.com/office/drawing/2014/main" id="{64A4AF1B-13FE-E131-5E5A-43E2C2BDCA21}"/>
              </a:ext>
            </a:extLst>
          </p:cNvPr>
          <p:cNvCxnSpPr>
            <a:cxnSpLocks/>
            <a:stCxn id="4" idx="1"/>
            <a:endCxn id="26" idx="1"/>
          </p:cNvCxnSpPr>
          <p:nvPr/>
        </p:nvCxnSpPr>
        <p:spPr>
          <a:xfrm rot="10800000">
            <a:off x="5133430" y="998209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FB219CEC-479A-042B-25DF-BB110F8DA090}"/>
              </a:ext>
            </a:extLst>
          </p:cNvPr>
          <p:cNvCxnSpPr>
            <a:cxnSpLocks/>
            <a:stCxn id="8" idx="3"/>
            <a:endCxn id="29" idx="3"/>
          </p:cNvCxnSpPr>
          <p:nvPr/>
        </p:nvCxnSpPr>
        <p:spPr>
          <a:xfrm flipV="1">
            <a:off x="8269916" y="2319440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 flipV="1">
            <a:off x="11033008" y="1486912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ED5C9597-FED9-041C-5C6A-008227DCFDF8}"/>
              </a:ext>
            </a:extLst>
          </p:cNvPr>
          <p:cNvSpPr txBox="1"/>
          <p:nvPr/>
        </p:nvSpPr>
        <p:spPr>
          <a:xfrm>
            <a:off x="1011767" y="3526637"/>
            <a:ext cx="69507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/>
              <a:t>type</a:t>
            </a:r>
            <a:endParaRPr lang="LID4096" sz="1351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ADFA84-D6CC-FF08-13F1-30F4A97C7ED6}"/>
              </a:ext>
            </a:extLst>
          </p:cNvPr>
          <p:cNvSpPr txBox="1"/>
          <p:nvPr/>
        </p:nvSpPr>
        <p:spPr>
          <a:xfrm>
            <a:off x="3981663" y="2455267"/>
            <a:ext cx="69507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/>
              <a:t>type</a:t>
            </a:r>
            <a:endParaRPr lang="LID4096" sz="1351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649D828C-C34E-B24B-E280-F4B936B77CC2}"/>
              </a:ext>
            </a:extLst>
          </p:cNvPr>
          <p:cNvSpPr txBox="1"/>
          <p:nvPr/>
        </p:nvSpPr>
        <p:spPr>
          <a:xfrm>
            <a:off x="4918015" y="2056367"/>
            <a:ext cx="69507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/>
              <a:t>type</a:t>
            </a:r>
            <a:endParaRPr lang="LID4096" sz="1351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23C5E35B-663C-EE11-8ABB-773E8EA9683D}"/>
              </a:ext>
            </a:extLst>
          </p:cNvPr>
          <p:cNvSpPr txBox="1"/>
          <p:nvPr/>
        </p:nvSpPr>
        <p:spPr>
          <a:xfrm>
            <a:off x="7910886" y="3342816"/>
            <a:ext cx="69507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/>
              <a:t>type</a:t>
            </a:r>
            <a:endParaRPr lang="LID4096" sz="1351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EDAC9D5C-926C-5790-28CB-77C345371D89}"/>
              </a:ext>
            </a:extLst>
          </p:cNvPr>
          <p:cNvSpPr txBox="1"/>
          <p:nvPr/>
        </p:nvSpPr>
        <p:spPr>
          <a:xfrm>
            <a:off x="10685467" y="2643475"/>
            <a:ext cx="69507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b="1" dirty="0"/>
              <a:t>type</a:t>
            </a:r>
            <a:endParaRPr lang="LID4096" sz="1351" dirty="0"/>
          </a:p>
        </p:txBody>
      </p:sp>
      <p:sp>
        <p:nvSpPr>
          <p:cNvPr id="14" name="Tijdelijke aanduiding voor voettekst 3">
            <a:extLst>
              <a:ext uri="{FF2B5EF4-FFF2-40B4-BE49-F238E27FC236}">
                <a16:creationId xmlns:a16="http://schemas.microsoft.com/office/drawing/2014/main" id="{E9304224-ADE0-7CD3-EB2F-6B5E2C3F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 dirty="0"/>
              <a:t>Web-based BIM</a:t>
            </a:r>
          </a:p>
        </p:txBody>
      </p:sp>
      <p:sp>
        <p:nvSpPr>
          <p:cNvPr id="16" name="Tijdelijke aanduiding voor dianummer 4">
            <a:extLst>
              <a:ext uri="{FF2B5EF4-FFF2-40B4-BE49-F238E27FC236}">
                <a16:creationId xmlns:a16="http://schemas.microsoft.com/office/drawing/2014/main" id="{81918E83-1EE8-825E-41FF-5C47576D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71</a:t>
            </a:fld>
            <a:endParaRPr lang="en-GB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025197D-7BA4-AE27-D7E9-82431F91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67" y="691615"/>
            <a:ext cx="10075333" cy="718717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Ontologies</a:t>
            </a:r>
            <a:endParaRPr lang="LID4096" b="1" dirty="0">
              <a:solidFill>
                <a:schemeClr val="bg2"/>
              </a:solidFill>
            </a:endParaRP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5CE6B0B8-849E-7C4A-EA82-7027FE4F792B}"/>
              </a:ext>
            </a:extLst>
          </p:cNvPr>
          <p:cNvSpPr txBox="1">
            <a:spLocks/>
          </p:cNvSpPr>
          <p:nvPr/>
        </p:nvSpPr>
        <p:spPr>
          <a:xfrm>
            <a:off x="1011767" y="5356064"/>
            <a:ext cx="10075333" cy="71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tx2"/>
                </a:solidFill>
              </a:rPr>
              <a:t>Data</a:t>
            </a:r>
            <a:endParaRPr lang="LID4096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37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 animBg="1"/>
      <p:bldP spid="5" grpId="0" animBg="1"/>
      <p:bldP spid="7" grpId="0" animBg="1"/>
      <p:bldP spid="8" grpId="0" animBg="1"/>
      <p:bldP spid="9" grpId="0" animBg="1"/>
      <p:bldP spid="22" grpId="0"/>
      <p:bldP spid="23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5" grpId="0"/>
      <p:bldP spid="36" grpId="0"/>
      <p:bldP spid="37" grpId="0"/>
      <p:bldP spid="38" grpId="0"/>
      <p:bldP spid="62" grpId="0"/>
      <p:bldP spid="63" grpId="0"/>
      <p:bldP spid="64" grpId="0"/>
      <p:bldP spid="65" grpId="0"/>
      <p:bldP spid="6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3187D-354A-726C-ECAF-D98F53E54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8ADA5D9C-A390-969D-FB21-24779A10A9A2}"/>
              </a:ext>
            </a:extLst>
          </p:cNvPr>
          <p:cNvSpPr/>
          <p:nvPr/>
        </p:nvSpPr>
        <p:spPr>
          <a:xfrm>
            <a:off x="0" y="0"/>
            <a:ext cx="12192000" cy="3043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49633008-5841-82BC-7B45-5643712E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67" y="691615"/>
            <a:ext cx="10075333" cy="718717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Ontologies</a:t>
            </a:r>
            <a:endParaRPr lang="LID4096" b="1" dirty="0">
              <a:solidFill>
                <a:schemeClr val="bg2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2ECE73E-1EFE-19E6-D397-356FF886F51C}"/>
              </a:ext>
            </a:extLst>
          </p:cNvPr>
          <p:cNvSpPr txBox="1"/>
          <p:nvPr/>
        </p:nvSpPr>
        <p:spPr>
          <a:xfrm>
            <a:off x="5658586" y="4080363"/>
            <a:ext cx="1496903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tx2"/>
                </a:solidFill>
              </a:rPr>
              <a:t>ont:</a:t>
            </a:r>
            <a:r>
              <a:rPr lang="en-US" sz="1351" b="1" dirty="0" err="1">
                <a:solidFill>
                  <a:schemeClr val="tx2"/>
                </a:solidFill>
              </a:rPr>
              <a:t>hasSpace</a:t>
            </a:r>
            <a:endParaRPr lang="LID4096" sz="1351" dirty="0">
              <a:solidFill>
                <a:schemeClr val="tx2"/>
              </a:solidFill>
            </a:endParaRPr>
          </a:p>
        </p:txBody>
      </p:sp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2F625D5E-F1F0-6C3B-9D99-F3534013BB1A}"/>
              </a:ext>
            </a:extLst>
          </p:cNvPr>
          <p:cNvCxnSpPr>
            <a:cxnSpLocks/>
            <a:stCxn id="7" idx="1"/>
            <a:endCxn id="28" idx="1"/>
          </p:cNvCxnSpPr>
          <p:nvPr/>
        </p:nvCxnSpPr>
        <p:spPr>
          <a:xfrm rot="10800000">
            <a:off x="1204205" y="2589313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3339B64D-3ACB-25BA-FF39-E0D57D891A5C}"/>
              </a:ext>
            </a:extLst>
          </p:cNvPr>
          <p:cNvSpPr/>
          <p:nvPr/>
        </p:nvSpPr>
        <p:spPr>
          <a:xfrm>
            <a:off x="5133430" y="3331792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inst:</a:t>
            </a:r>
            <a:r>
              <a:rPr lang="en-US" sz="1351" b="1" dirty="0" err="1"/>
              <a:t>Vertigo</a:t>
            </a:r>
            <a:endParaRPr lang="LID4096" sz="1351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24F38DC-228B-863E-F391-C76E33ADAC85}"/>
              </a:ext>
            </a:extLst>
          </p:cNvPr>
          <p:cNvSpPr/>
          <p:nvPr/>
        </p:nvSpPr>
        <p:spPr>
          <a:xfrm>
            <a:off x="1893542" y="3814328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inst:</a:t>
            </a:r>
            <a:r>
              <a:rPr lang="en-US" sz="1351" b="1" dirty="0" err="1"/>
              <a:t>Eindhoven</a:t>
            </a:r>
            <a:endParaRPr lang="LID4096" sz="1351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B5326F2-C300-F6B2-18EC-CE96179258FD}"/>
              </a:ext>
            </a:extLst>
          </p:cNvPr>
          <p:cNvSpPr/>
          <p:nvPr/>
        </p:nvSpPr>
        <p:spPr>
          <a:xfrm>
            <a:off x="1204205" y="4922896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inst:</a:t>
            </a:r>
            <a:r>
              <a:rPr lang="en-US" sz="1351" b="1" dirty="0" err="1"/>
              <a:t>TheNetherlands</a:t>
            </a:r>
            <a:endParaRPr lang="LID4096" sz="1351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852BF376-89F5-139C-68EE-11F8B57D64A8}"/>
              </a:ext>
            </a:extLst>
          </p:cNvPr>
          <p:cNvSpPr/>
          <p:nvPr/>
        </p:nvSpPr>
        <p:spPr>
          <a:xfrm>
            <a:off x="5822767" y="4653021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schemeClr val="bg1"/>
                </a:solidFill>
              </a:rPr>
              <a:t>inst:</a:t>
            </a:r>
            <a:r>
              <a:rPr lang="en-US" sz="1351" b="1" dirty="0"/>
              <a:t>Vertigo9.14</a:t>
            </a:r>
            <a:endParaRPr lang="LID4096" sz="1351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D215428-2AAF-AD6A-FEF0-BDC8138AD355}"/>
              </a:ext>
            </a:extLst>
          </p:cNvPr>
          <p:cNvSpPr/>
          <p:nvPr/>
        </p:nvSpPr>
        <p:spPr>
          <a:xfrm>
            <a:off x="8585859" y="3820495"/>
            <a:ext cx="2447148" cy="4825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inst:</a:t>
            </a:r>
            <a:r>
              <a:rPr lang="en-US" sz="1351" b="1" dirty="0" err="1">
                <a:solidFill>
                  <a:schemeClr val="bg1"/>
                </a:solidFill>
              </a:rPr>
              <a:t>Pieter’sDesk</a:t>
            </a:r>
            <a:endParaRPr lang="LID4096" sz="1351" b="1" dirty="0">
              <a:solidFill>
                <a:schemeClr val="bg1"/>
              </a:solidFill>
            </a:endParaRPr>
          </a:p>
        </p:txBody>
      </p: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433C4792-F80C-550F-7BF9-D26BD8B14F97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3117117" y="3573061"/>
            <a:ext cx="2016313" cy="241268"/>
          </a:xfrm>
          <a:prstGeom prst="curvedConnector2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kromd 11">
            <a:extLst>
              <a:ext uri="{FF2B5EF4-FFF2-40B4-BE49-F238E27FC236}">
                <a16:creationId xmlns:a16="http://schemas.microsoft.com/office/drawing/2014/main" id="{C71A64AB-6A5A-77F1-A832-40B09FACBA8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459432" y="4265213"/>
            <a:ext cx="626032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FFDCD7A5-2739-5D47-C81B-1E26E0CB37D6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282326" y="3889008"/>
            <a:ext cx="838693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53378817-6328-2D9C-FCB8-FB6B26ACEB15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269914" y="4303031"/>
            <a:ext cx="1539519" cy="591260"/>
          </a:xfrm>
          <a:prstGeom prst="curvedConnector2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84FC47A7-74EA-F02D-DB76-88F24B3DB771}"/>
              </a:ext>
            </a:extLst>
          </p:cNvPr>
          <p:cNvSpPr txBox="1"/>
          <p:nvPr/>
        </p:nvSpPr>
        <p:spPr>
          <a:xfrm>
            <a:off x="3065416" y="444528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tx2"/>
                </a:solidFill>
              </a:rPr>
              <a:t>ont:</a:t>
            </a:r>
            <a:r>
              <a:rPr lang="en-US" sz="1351" b="1" dirty="0" err="1">
                <a:solidFill>
                  <a:schemeClr val="tx2"/>
                </a:solidFill>
              </a:rPr>
              <a:t>inCountry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FD0B6CF2-6087-D62B-93A4-8BBDA938088E}"/>
              </a:ext>
            </a:extLst>
          </p:cNvPr>
          <p:cNvSpPr txBox="1"/>
          <p:nvPr/>
        </p:nvSpPr>
        <p:spPr>
          <a:xfrm>
            <a:off x="3697309" y="3271068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tx2"/>
                </a:solidFill>
              </a:rPr>
              <a:t>ont:</a:t>
            </a:r>
            <a:r>
              <a:rPr lang="en-US" sz="1351" b="1" dirty="0" err="1">
                <a:solidFill>
                  <a:schemeClr val="tx2"/>
                </a:solidFill>
              </a:rPr>
              <a:t>inCity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4CBC77A-1A5D-7DFE-DB02-947115E1F321}"/>
              </a:ext>
            </a:extLst>
          </p:cNvPr>
          <p:cNvSpPr txBox="1"/>
          <p:nvPr/>
        </p:nvSpPr>
        <p:spPr>
          <a:xfrm>
            <a:off x="9395830" y="4637669"/>
            <a:ext cx="153951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tx2"/>
                </a:solidFill>
              </a:rPr>
              <a:t>ont:</a:t>
            </a:r>
            <a:r>
              <a:rPr lang="en-US" sz="1351" b="1" dirty="0" err="1">
                <a:solidFill>
                  <a:schemeClr val="tx2"/>
                </a:solidFill>
              </a:rPr>
              <a:t>hasElement</a:t>
            </a:r>
            <a:endParaRPr lang="LID4096" sz="1351" dirty="0">
              <a:solidFill>
                <a:schemeClr val="tx2"/>
              </a:solidFill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A6347774-8808-261E-FF82-D8322158F49D}"/>
              </a:ext>
            </a:extLst>
          </p:cNvPr>
          <p:cNvSpPr/>
          <p:nvPr/>
        </p:nvSpPr>
        <p:spPr>
          <a:xfrm>
            <a:off x="5133430" y="756941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>
                <a:solidFill>
                  <a:schemeClr val="bg1"/>
                </a:solidFill>
              </a:rPr>
              <a:t>Building</a:t>
            </a:r>
            <a:endParaRPr lang="LID4096" sz="1351" b="1" dirty="0">
              <a:solidFill>
                <a:schemeClr val="bg1"/>
              </a:solidFill>
            </a:endParaRPr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DFD44441-5BD3-1A59-CB19-C0294E7543DC}"/>
              </a:ext>
            </a:extLst>
          </p:cNvPr>
          <p:cNvSpPr/>
          <p:nvPr/>
        </p:nvSpPr>
        <p:spPr>
          <a:xfrm>
            <a:off x="1893542" y="1239477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/>
              <a:t>City</a:t>
            </a:r>
            <a:endParaRPr lang="LID4096" sz="1351" b="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FEA610BD-F635-5307-C5BB-B37530F2BCBD}"/>
              </a:ext>
            </a:extLst>
          </p:cNvPr>
          <p:cNvSpPr/>
          <p:nvPr/>
        </p:nvSpPr>
        <p:spPr>
          <a:xfrm>
            <a:off x="1204205" y="2348045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/>
              <a:t>Country</a:t>
            </a:r>
            <a:endParaRPr lang="LID4096" sz="1351" b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8D0D3891-3C1F-8E46-DD10-B7154D54FBCC}"/>
              </a:ext>
            </a:extLst>
          </p:cNvPr>
          <p:cNvSpPr/>
          <p:nvPr/>
        </p:nvSpPr>
        <p:spPr>
          <a:xfrm>
            <a:off x="5822767" y="2078172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/>
              <a:t>Space</a:t>
            </a:r>
            <a:endParaRPr lang="LID4096" sz="1351" b="1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826A6DA4-5B7E-9DD4-2C14-00F793E81519}"/>
              </a:ext>
            </a:extLst>
          </p:cNvPr>
          <p:cNvSpPr/>
          <p:nvPr/>
        </p:nvSpPr>
        <p:spPr>
          <a:xfrm>
            <a:off x="8585859" y="1245644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/>
              <a:t>Element</a:t>
            </a:r>
            <a:endParaRPr lang="LID4096" sz="1351" b="1" dirty="0"/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EC5F6EB4-33D1-E0B6-8D5B-2FF9EFCC259E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V="1">
            <a:off x="3117117" y="998210"/>
            <a:ext cx="2016313" cy="241268"/>
          </a:xfrm>
          <a:prstGeom prst="curved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FE547735-1E79-D908-2EB1-9F1D98CFE4FC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2459432" y="1690362"/>
            <a:ext cx="626032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8FA1B464-03A1-E814-5897-2FB495A79588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16200000" flipH="1">
            <a:off x="6282326" y="1314157"/>
            <a:ext cx="838693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3E918C38-3E95-7610-8F8C-1D9A4E8F4316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8269914" y="1728181"/>
            <a:ext cx="1539519" cy="591260"/>
          </a:xfrm>
          <a:prstGeom prst="curved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84579C6-8048-986D-39B8-64AF0188CCA9}"/>
              </a:ext>
            </a:extLst>
          </p:cNvPr>
          <p:cNvSpPr txBox="1"/>
          <p:nvPr/>
        </p:nvSpPr>
        <p:spPr>
          <a:xfrm>
            <a:off x="3065416" y="187043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bg2"/>
                </a:solidFill>
              </a:rPr>
              <a:t>ont:</a:t>
            </a:r>
            <a:r>
              <a:rPr lang="en-US" sz="1351" b="1" dirty="0" err="1">
                <a:solidFill>
                  <a:schemeClr val="bg2"/>
                </a:solidFill>
              </a:rPr>
              <a:t>inCountry</a:t>
            </a:r>
            <a:endParaRPr lang="LID4096" sz="1351" dirty="0">
              <a:solidFill>
                <a:schemeClr val="bg2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9C2BCCCE-5783-4C83-CB69-EFF38F3FD9EE}"/>
              </a:ext>
            </a:extLst>
          </p:cNvPr>
          <p:cNvSpPr txBox="1"/>
          <p:nvPr/>
        </p:nvSpPr>
        <p:spPr>
          <a:xfrm>
            <a:off x="3697309" y="69621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bg2"/>
                </a:solidFill>
              </a:rPr>
              <a:t>ont:</a:t>
            </a:r>
            <a:r>
              <a:rPr lang="en-US" sz="1351" b="1" dirty="0" err="1">
                <a:solidFill>
                  <a:schemeClr val="bg2"/>
                </a:solidFill>
              </a:rPr>
              <a:t>inCity</a:t>
            </a:r>
            <a:endParaRPr lang="LID4096" sz="1351" dirty="0">
              <a:solidFill>
                <a:schemeClr val="bg2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C68E0AD7-F42C-494B-E646-96827BD1841F}"/>
              </a:ext>
            </a:extLst>
          </p:cNvPr>
          <p:cNvSpPr txBox="1"/>
          <p:nvPr/>
        </p:nvSpPr>
        <p:spPr>
          <a:xfrm>
            <a:off x="5535541" y="152310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bg2"/>
                </a:solidFill>
              </a:rPr>
              <a:t>ont:</a:t>
            </a:r>
            <a:r>
              <a:rPr lang="en-US" sz="1351" b="1" dirty="0" err="1">
                <a:solidFill>
                  <a:schemeClr val="bg2"/>
                </a:solidFill>
              </a:rPr>
              <a:t>hasSpace</a:t>
            </a:r>
            <a:endParaRPr lang="LID4096" sz="1351" dirty="0">
              <a:solidFill>
                <a:schemeClr val="bg2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AC13E779-5B39-E62B-D8D5-5D28C44870BE}"/>
              </a:ext>
            </a:extLst>
          </p:cNvPr>
          <p:cNvSpPr txBox="1"/>
          <p:nvPr/>
        </p:nvSpPr>
        <p:spPr>
          <a:xfrm>
            <a:off x="9395830" y="2062819"/>
            <a:ext cx="153951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bg2"/>
                </a:solidFill>
              </a:rPr>
              <a:t>ont:</a:t>
            </a:r>
            <a:r>
              <a:rPr lang="en-US" sz="1351" b="1" dirty="0" err="1">
                <a:solidFill>
                  <a:schemeClr val="bg2"/>
                </a:solidFill>
              </a:rPr>
              <a:t>hasElement</a:t>
            </a:r>
            <a:endParaRPr lang="LID4096" sz="1351" dirty="0">
              <a:solidFill>
                <a:schemeClr val="bg2"/>
              </a:solidFill>
            </a:endParaRPr>
          </a:p>
        </p:txBody>
      </p: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C70EC7E3-4351-1703-6704-581E33B14350}"/>
              </a:ext>
            </a:extLst>
          </p:cNvPr>
          <p:cNvCxnSpPr>
            <a:cxnSpLocks/>
            <a:stCxn id="5" idx="3"/>
            <a:endCxn id="27" idx="3"/>
          </p:cNvCxnSpPr>
          <p:nvPr/>
        </p:nvCxnSpPr>
        <p:spPr>
          <a:xfrm flipV="1">
            <a:off x="4340690" y="1480745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kromd 50">
            <a:extLst>
              <a:ext uri="{FF2B5EF4-FFF2-40B4-BE49-F238E27FC236}">
                <a16:creationId xmlns:a16="http://schemas.microsoft.com/office/drawing/2014/main" id="{01432682-8020-0243-A6C6-96969CFFC0C7}"/>
              </a:ext>
            </a:extLst>
          </p:cNvPr>
          <p:cNvCxnSpPr>
            <a:cxnSpLocks/>
            <a:stCxn id="4" idx="1"/>
            <a:endCxn id="26" idx="1"/>
          </p:cNvCxnSpPr>
          <p:nvPr/>
        </p:nvCxnSpPr>
        <p:spPr>
          <a:xfrm rot="10800000">
            <a:off x="5133430" y="998209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494CF950-6100-6C49-B149-8F05723BB3A1}"/>
              </a:ext>
            </a:extLst>
          </p:cNvPr>
          <p:cNvCxnSpPr>
            <a:cxnSpLocks/>
            <a:stCxn id="8" idx="3"/>
            <a:endCxn id="29" idx="3"/>
          </p:cNvCxnSpPr>
          <p:nvPr/>
        </p:nvCxnSpPr>
        <p:spPr>
          <a:xfrm flipV="1">
            <a:off x="8269916" y="2319440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2C0ABAA2-4A1C-8A31-8A00-902006B33E61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 flipV="1">
            <a:off x="11033008" y="1486912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BDA13961-29D3-475B-B529-55242352C6F3}"/>
              </a:ext>
            </a:extLst>
          </p:cNvPr>
          <p:cNvSpPr txBox="1"/>
          <p:nvPr/>
        </p:nvSpPr>
        <p:spPr>
          <a:xfrm>
            <a:off x="1011767" y="3526637"/>
            <a:ext cx="913368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1D02E9A8-0C5B-4251-E3BC-C5771C484ECC}"/>
              </a:ext>
            </a:extLst>
          </p:cNvPr>
          <p:cNvSpPr txBox="1"/>
          <p:nvPr/>
        </p:nvSpPr>
        <p:spPr>
          <a:xfrm>
            <a:off x="3981662" y="2455267"/>
            <a:ext cx="847311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  <a:p>
            <a:endParaRPr lang="LID4096" sz="1351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AC09A34C-C307-26CD-ABAA-0772AC496AB3}"/>
              </a:ext>
            </a:extLst>
          </p:cNvPr>
          <p:cNvSpPr txBox="1"/>
          <p:nvPr/>
        </p:nvSpPr>
        <p:spPr>
          <a:xfrm>
            <a:off x="4918015" y="2056367"/>
            <a:ext cx="9650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7EF39177-47FC-4B92-D473-74F9894CB1B1}"/>
              </a:ext>
            </a:extLst>
          </p:cNvPr>
          <p:cNvSpPr txBox="1"/>
          <p:nvPr/>
        </p:nvSpPr>
        <p:spPr>
          <a:xfrm>
            <a:off x="7910885" y="3342816"/>
            <a:ext cx="967625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50C48AA7-7795-2F63-1F81-F2851A1AEBC2}"/>
              </a:ext>
            </a:extLst>
          </p:cNvPr>
          <p:cNvSpPr txBox="1"/>
          <p:nvPr/>
        </p:nvSpPr>
        <p:spPr>
          <a:xfrm>
            <a:off x="10685467" y="2643475"/>
            <a:ext cx="1031131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</p:txBody>
      </p:sp>
      <p:sp>
        <p:nvSpPr>
          <p:cNvPr id="14" name="Tijdelijke aanduiding voor voettekst 3">
            <a:extLst>
              <a:ext uri="{FF2B5EF4-FFF2-40B4-BE49-F238E27FC236}">
                <a16:creationId xmlns:a16="http://schemas.microsoft.com/office/drawing/2014/main" id="{B96A5B28-32CD-72F4-3FB0-A4B16754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 dirty="0"/>
              <a:t>Web-based BIM</a:t>
            </a:r>
          </a:p>
        </p:txBody>
      </p:sp>
      <p:sp>
        <p:nvSpPr>
          <p:cNvPr id="16" name="Tijdelijke aanduiding voor dianummer 4">
            <a:extLst>
              <a:ext uri="{FF2B5EF4-FFF2-40B4-BE49-F238E27FC236}">
                <a16:creationId xmlns:a16="http://schemas.microsoft.com/office/drawing/2014/main" id="{D6DC6B66-F7DF-C87B-3BEE-6920774A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72</a:t>
            </a:fld>
            <a:endParaRPr lang="en-GB" dirty="0"/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EE45E711-58D8-311F-6070-589750423F05}"/>
              </a:ext>
            </a:extLst>
          </p:cNvPr>
          <p:cNvSpPr txBox="1">
            <a:spLocks/>
          </p:cNvSpPr>
          <p:nvPr/>
        </p:nvSpPr>
        <p:spPr>
          <a:xfrm>
            <a:off x="1011767" y="5356064"/>
            <a:ext cx="10075333" cy="71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tx2"/>
                </a:solidFill>
              </a:rPr>
              <a:t>Data</a:t>
            </a:r>
            <a:endParaRPr lang="LID4096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9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32E4A-2431-30E2-AAA3-40728DC3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62BAC9C3-94A0-0DF0-EA80-B452BA63DBB3}"/>
              </a:ext>
            </a:extLst>
          </p:cNvPr>
          <p:cNvSpPr/>
          <p:nvPr/>
        </p:nvSpPr>
        <p:spPr>
          <a:xfrm>
            <a:off x="0" y="0"/>
            <a:ext cx="12192000" cy="3043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D741495D-E104-E79E-40A8-41CF1904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67" y="691615"/>
            <a:ext cx="10075333" cy="718717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Ontologies</a:t>
            </a:r>
            <a:endParaRPr lang="LID4096" b="1" dirty="0">
              <a:solidFill>
                <a:schemeClr val="bg2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5946A1C-4541-C90A-97B2-A98E5846CF76}"/>
              </a:ext>
            </a:extLst>
          </p:cNvPr>
          <p:cNvSpPr txBox="1"/>
          <p:nvPr/>
        </p:nvSpPr>
        <p:spPr>
          <a:xfrm>
            <a:off x="5658586" y="4080363"/>
            <a:ext cx="1496903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ont:</a:t>
            </a:r>
            <a:r>
              <a:rPr lang="en-US" sz="1351" b="1" dirty="0" err="1"/>
              <a:t>hasSpace</a:t>
            </a:r>
            <a:endParaRPr lang="LID4096" sz="1351" dirty="0"/>
          </a:p>
        </p:txBody>
      </p:sp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B42FFB00-4C17-E0D6-677D-5328C4E65DC2}"/>
              </a:ext>
            </a:extLst>
          </p:cNvPr>
          <p:cNvCxnSpPr>
            <a:cxnSpLocks/>
            <a:stCxn id="7" idx="1"/>
            <a:endCxn id="28" idx="1"/>
          </p:cNvCxnSpPr>
          <p:nvPr/>
        </p:nvCxnSpPr>
        <p:spPr>
          <a:xfrm rot="10800000">
            <a:off x="1204205" y="2589313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509D66A-07CD-4132-F243-477D0F9FDC52}"/>
              </a:ext>
            </a:extLst>
          </p:cNvPr>
          <p:cNvSpPr/>
          <p:nvPr/>
        </p:nvSpPr>
        <p:spPr>
          <a:xfrm>
            <a:off x="5133430" y="3331792"/>
            <a:ext cx="2447148" cy="482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schemeClr val="bg1"/>
                </a:solidFill>
              </a:rPr>
              <a:t>inst2:</a:t>
            </a:r>
            <a:r>
              <a:rPr lang="en-US" sz="1351" b="1" dirty="0"/>
              <a:t>Atlas</a:t>
            </a:r>
            <a:endParaRPr lang="LID4096" sz="1351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35FB9407-21F1-D695-4309-3745E443544E}"/>
              </a:ext>
            </a:extLst>
          </p:cNvPr>
          <p:cNvSpPr/>
          <p:nvPr/>
        </p:nvSpPr>
        <p:spPr>
          <a:xfrm>
            <a:off x="1893542" y="3814328"/>
            <a:ext cx="2447148" cy="482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schemeClr val="bg1"/>
                </a:solidFill>
              </a:rPr>
              <a:t>inst2:</a:t>
            </a:r>
            <a:r>
              <a:rPr lang="en-US" sz="1351" b="1" dirty="0"/>
              <a:t>Eindhoven</a:t>
            </a:r>
            <a:endParaRPr lang="LID4096" sz="1351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A9EE1BF-A1A9-D963-2356-331AC11C8DD4}"/>
              </a:ext>
            </a:extLst>
          </p:cNvPr>
          <p:cNvSpPr/>
          <p:nvPr/>
        </p:nvSpPr>
        <p:spPr>
          <a:xfrm>
            <a:off x="1204205" y="4922896"/>
            <a:ext cx="2447148" cy="482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schemeClr val="bg1"/>
                </a:solidFill>
              </a:rPr>
              <a:t>inst2:</a:t>
            </a:r>
            <a:r>
              <a:rPr lang="en-US" sz="1351" b="1" dirty="0"/>
              <a:t>TheNetherlands</a:t>
            </a:r>
            <a:endParaRPr lang="LID4096" sz="1351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A1CA17E6-AD59-389F-38DF-F70AFB000D97}"/>
              </a:ext>
            </a:extLst>
          </p:cNvPr>
          <p:cNvSpPr/>
          <p:nvPr/>
        </p:nvSpPr>
        <p:spPr>
          <a:xfrm>
            <a:off x="5822767" y="4653021"/>
            <a:ext cx="2447148" cy="482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schemeClr val="bg1"/>
                </a:solidFill>
              </a:rPr>
              <a:t>inst2:</a:t>
            </a:r>
            <a:r>
              <a:rPr lang="en-US" sz="1351" b="1" dirty="0">
                <a:solidFill>
                  <a:schemeClr val="bg1"/>
                </a:solidFill>
              </a:rPr>
              <a:t>Brownies&amp;downieS</a:t>
            </a:r>
            <a:endParaRPr lang="LID4096" sz="1351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58DF5B2-4351-24AE-4A81-F96C1267E6BC}"/>
              </a:ext>
            </a:extLst>
          </p:cNvPr>
          <p:cNvSpPr/>
          <p:nvPr/>
        </p:nvSpPr>
        <p:spPr>
          <a:xfrm>
            <a:off x="8585859" y="3820495"/>
            <a:ext cx="2447148" cy="482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schemeClr val="bg1"/>
                </a:solidFill>
              </a:rPr>
              <a:t>inst2:</a:t>
            </a:r>
            <a:r>
              <a:rPr lang="en-US" sz="1351" b="1" dirty="0">
                <a:solidFill>
                  <a:schemeClr val="bg1"/>
                </a:solidFill>
              </a:rPr>
              <a:t>FridgeWithBrownies</a:t>
            </a:r>
            <a:endParaRPr lang="LID4096" sz="1351" b="1" dirty="0">
              <a:solidFill>
                <a:schemeClr val="bg1"/>
              </a:solidFill>
            </a:endParaRPr>
          </a:p>
        </p:txBody>
      </p: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D7F03D63-0B0F-9CA2-37E9-3CC284AE15D6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3117117" y="3573061"/>
            <a:ext cx="2016313" cy="24126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kromd 11">
            <a:extLst>
              <a:ext uri="{FF2B5EF4-FFF2-40B4-BE49-F238E27FC236}">
                <a16:creationId xmlns:a16="http://schemas.microsoft.com/office/drawing/2014/main" id="{D92D99BD-D33F-B3F8-7D50-FCE9708A8D4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459432" y="4265213"/>
            <a:ext cx="626032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88A08359-A42C-2222-2AF9-40F7FA54385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282326" y="3889008"/>
            <a:ext cx="838693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EDE0B888-754E-FF7C-0742-0244601E775A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269914" y="4303031"/>
            <a:ext cx="1539519" cy="59126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DAC2EB8E-C307-B2B4-6EC7-BA0698209DA9}"/>
              </a:ext>
            </a:extLst>
          </p:cNvPr>
          <p:cNvSpPr txBox="1"/>
          <p:nvPr/>
        </p:nvSpPr>
        <p:spPr>
          <a:xfrm>
            <a:off x="3065416" y="444528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ont:</a:t>
            </a:r>
            <a:r>
              <a:rPr lang="en-US" sz="1351" b="1" dirty="0" err="1"/>
              <a:t>inCountry</a:t>
            </a:r>
            <a:endParaRPr lang="LID4096" sz="1351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F29468F3-6CA4-0558-7CFB-B7D19EA37BE5}"/>
              </a:ext>
            </a:extLst>
          </p:cNvPr>
          <p:cNvSpPr txBox="1"/>
          <p:nvPr/>
        </p:nvSpPr>
        <p:spPr>
          <a:xfrm>
            <a:off x="3697309" y="3271068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ont:</a:t>
            </a:r>
            <a:r>
              <a:rPr lang="en-US" sz="1351" b="1" dirty="0" err="1"/>
              <a:t>inCity</a:t>
            </a:r>
            <a:endParaRPr lang="LID4096" sz="1351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C7AE2FA3-A3F0-477B-BDDF-E5171614729B}"/>
              </a:ext>
            </a:extLst>
          </p:cNvPr>
          <p:cNvSpPr txBox="1"/>
          <p:nvPr/>
        </p:nvSpPr>
        <p:spPr>
          <a:xfrm>
            <a:off x="9395830" y="4637669"/>
            <a:ext cx="153951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ont:</a:t>
            </a:r>
            <a:r>
              <a:rPr lang="en-US" sz="1351" b="1" dirty="0" err="1"/>
              <a:t>hasElement</a:t>
            </a:r>
            <a:endParaRPr lang="LID4096" sz="1351" dirty="0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3CEF9E73-FC6C-715E-B058-27AD189FDC13}"/>
              </a:ext>
            </a:extLst>
          </p:cNvPr>
          <p:cNvSpPr/>
          <p:nvPr/>
        </p:nvSpPr>
        <p:spPr>
          <a:xfrm>
            <a:off x="5133430" y="756941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>
                <a:solidFill>
                  <a:schemeClr val="bg1"/>
                </a:solidFill>
              </a:rPr>
              <a:t>Building</a:t>
            </a:r>
            <a:endParaRPr lang="LID4096" sz="1351" b="1" dirty="0">
              <a:solidFill>
                <a:schemeClr val="bg1"/>
              </a:solidFill>
            </a:endParaRPr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832C03A6-A9EB-5426-B45F-0154EA5F77B5}"/>
              </a:ext>
            </a:extLst>
          </p:cNvPr>
          <p:cNvSpPr/>
          <p:nvPr/>
        </p:nvSpPr>
        <p:spPr>
          <a:xfrm>
            <a:off x="1893542" y="1239477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/>
              <a:t>City</a:t>
            </a:r>
            <a:endParaRPr lang="LID4096" sz="1351" b="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E5B44943-4607-BEB6-BE0D-394EACB59343}"/>
              </a:ext>
            </a:extLst>
          </p:cNvPr>
          <p:cNvSpPr/>
          <p:nvPr/>
        </p:nvSpPr>
        <p:spPr>
          <a:xfrm>
            <a:off x="1204205" y="2348045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/>
              <a:t>Country</a:t>
            </a:r>
            <a:endParaRPr lang="LID4096" sz="1351" b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9F26E627-5C0A-6E5B-B831-D9BED0953910}"/>
              </a:ext>
            </a:extLst>
          </p:cNvPr>
          <p:cNvSpPr/>
          <p:nvPr/>
        </p:nvSpPr>
        <p:spPr>
          <a:xfrm>
            <a:off x="5822767" y="2078172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/>
              <a:t>Space</a:t>
            </a:r>
            <a:endParaRPr lang="LID4096" sz="1351" b="1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60F1E714-6460-CC6B-0270-938C4CF8A60F}"/>
              </a:ext>
            </a:extLst>
          </p:cNvPr>
          <p:cNvSpPr/>
          <p:nvPr/>
        </p:nvSpPr>
        <p:spPr>
          <a:xfrm>
            <a:off x="8585859" y="1245644"/>
            <a:ext cx="2447148" cy="4825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>
                <a:solidFill>
                  <a:schemeClr val="bg1"/>
                </a:solidFill>
              </a:rPr>
              <a:t>ont:</a:t>
            </a:r>
            <a:r>
              <a:rPr lang="en-US" sz="1351" b="1" dirty="0" err="1"/>
              <a:t>Element</a:t>
            </a:r>
            <a:endParaRPr lang="LID4096" sz="1351" b="1" dirty="0"/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2E9551FB-ECA6-F315-C78B-E5BE67FF9B98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V="1">
            <a:off x="3117117" y="998210"/>
            <a:ext cx="2016313" cy="241268"/>
          </a:xfrm>
          <a:prstGeom prst="curved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C7EA4454-47C6-A046-A235-7B15C0974834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2459432" y="1690362"/>
            <a:ext cx="626032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1F028102-7283-0D90-A2ED-391C1BF26F48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16200000" flipH="1">
            <a:off x="6282326" y="1314157"/>
            <a:ext cx="838693" cy="68933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3B6DCB0C-E62B-B70F-78FE-45950AA0B17A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8269914" y="1728181"/>
            <a:ext cx="1539519" cy="591260"/>
          </a:xfrm>
          <a:prstGeom prst="curved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A2F27B5-5574-6E41-F668-D12F9F6A0B96}"/>
              </a:ext>
            </a:extLst>
          </p:cNvPr>
          <p:cNvSpPr txBox="1"/>
          <p:nvPr/>
        </p:nvSpPr>
        <p:spPr>
          <a:xfrm>
            <a:off x="3065416" y="187043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bg2"/>
                </a:solidFill>
              </a:rPr>
              <a:t>ont:</a:t>
            </a:r>
            <a:r>
              <a:rPr lang="en-US" sz="1351" b="1" dirty="0" err="1">
                <a:solidFill>
                  <a:schemeClr val="bg2"/>
                </a:solidFill>
              </a:rPr>
              <a:t>inCountry</a:t>
            </a:r>
            <a:endParaRPr lang="LID4096" sz="1351" dirty="0">
              <a:solidFill>
                <a:schemeClr val="bg2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448CAFA1-3CAF-D3C5-423A-7196B611E4C3}"/>
              </a:ext>
            </a:extLst>
          </p:cNvPr>
          <p:cNvSpPr txBox="1"/>
          <p:nvPr/>
        </p:nvSpPr>
        <p:spPr>
          <a:xfrm>
            <a:off x="3697309" y="69621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bg2"/>
                </a:solidFill>
              </a:rPr>
              <a:t>ont:</a:t>
            </a:r>
            <a:r>
              <a:rPr lang="en-US" sz="1351" b="1" dirty="0" err="1">
                <a:solidFill>
                  <a:schemeClr val="bg2"/>
                </a:solidFill>
              </a:rPr>
              <a:t>inCity</a:t>
            </a:r>
            <a:endParaRPr lang="LID4096" sz="1351" dirty="0">
              <a:solidFill>
                <a:schemeClr val="bg2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1FEBB15-6947-96D8-54B4-042A223513E2}"/>
              </a:ext>
            </a:extLst>
          </p:cNvPr>
          <p:cNvSpPr txBox="1"/>
          <p:nvPr/>
        </p:nvSpPr>
        <p:spPr>
          <a:xfrm>
            <a:off x="5535541" y="1523107"/>
            <a:ext cx="618105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bg2"/>
                </a:solidFill>
              </a:rPr>
              <a:t>ont:</a:t>
            </a:r>
            <a:r>
              <a:rPr lang="en-US" sz="1351" b="1" dirty="0" err="1">
                <a:solidFill>
                  <a:schemeClr val="bg2"/>
                </a:solidFill>
              </a:rPr>
              <a:t>hasSpace</a:t>
            </a:r>
            <a:endParaRPr lang="LID4096" sz="1351" dirty="0">
              <a:solidFill>
                <a:schemeClr val="bg2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D5E500E5-72C4-583A-E4A3-E6A1DB8996C8}"/>
              </a:ext>
            </a:extLst>
          </p:cNvPr>
          <p:cNvSpPr txBox="1"/>
          <p:nvPr/>
        </p:nvSpPr>
        <p:spPr>
          <a:xfrm>
            <a:off x="9395830" y="2062819"/>
            <a:ext cx="153951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>
                <a:solidFill>
                  <a:schemeClr val="bg2"/>
                </a:solidFill>
              </a:rPr>
              <a:t>ont:</a:t>
            </a:r>
            <a:r>
              <a:rPr lang="en-US" sz="1351" b="1" dirty="0" err="1">
                <a:solidFill>
                  <a:schemeClr val="bg2"/>
                </a:solidFill>
              </a:rPr>
              <a:t>hasElement</a:t>
            </a:r>
            <a:endParaRPr lang="LID4096" sz="1351" dirty="0">
              <a:solidFill>
                <a:schemeClr val="bg2"/>
              </a:solidFill>
            </a:endParaRPr>
          </a:p>
        </p:txBody>
      </p: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0D7DF805-1BD4-E9A0-8E17-4D571E96E787}"/>
              </a:ext>
            </a:extLst>
          </p:cNvPr>
          <p:cNvCxnSpPr>
            <a:cxnSpLocks/>
            <a:stCxn id="5" idx="3"/>
            <a:endCxn id="27" idx="3"/>
          </p:cNvCxnSpPr>
          <p:nvPr/>
        </p:nvCxnSpPr>
        <p:spPr>
          <a:xfrm flipV="1">
            <a:off x="4340690" y="1480745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kromd 50">
            <a:extLst>
              <a:ext uri="{FF2B5EF4-FFF2-40B4-BE49-F238E27FC236}">
                <a16:creationId xmlns:a16="http://schemas.microsoft.com/office/drawing/2014/main" id="{4620BEA0-C846-5B01-F93D-8B2FB7599328}"/>
              </a:ext>
            </a:extLst>
          </p:cNvPr>
          <p:cNvCxnSpPr>
            <a:cxnSpLocks/>
            <a:stCxn id="4" idx="1"/>
            <a:endCxn id="26" idx="1"/>
          </p:cNvCxnSpPr>
          <p:nvPr/>
        </p:nvCxnSpPr>
        <p:spPr>
          <a:xfrm rot="10800000">
            <a:off x="5133430" y="998209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9E715E60-5745-E7CF-0AAA-6BD96F5CC565}"/>
              </a:ext>
            </a:extLst>
          </p:cNvPr>
          <p:cNvCxnSpPr>
            <a:cxnSpLocks/>
            <a:stCxn id="8" idx="3"/>
            <a:endCxn id="29" idx="3"/>
          </p:cNvCxnSpPr>
          <p:nvPr/>
        </p:nvCxnSpPr>
        <p:spPr>
          <a:xfrm flipV="1">
            <a:off x="8269916" y="2319440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E6CC3E88-34B6-2D6C-5103-810E85482B78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 flipV="1">
            <a:off x="11033008" y="1486912"/>
            <a:ext cx="11489" cy="257485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8512D6E7-C72F-DEFF-5D20-41AD7BE68687}"/>
              </a:ext>
            </a:extLst>
          </p:cNvPr>
          <p:cNvSpPr txBox="1"/>
          <p:nvPr/>
        </p:nvSpPr>
        <p:spPr>
          <a:xfrm>
            <a:off x="1011767" y="3526637"/>
            <a:ext cx="913368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A988849B-91D3-6DD8-5403-258F38BF6A3A}"/>
              </a:ext>
            </a:extLst>
          </p:cNvPr>
          <p:cNvSpPr txBox="1"/>
          <p:nvPr/>
        </p:nvSpPr>
        <p:spPr>
          <a:xfrm>
            <a:off x="3981662" y="2455267"/>
            <a:ext cx="847311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  <a:p>
            <a:endParaRPr lang="LID4096" sz="1351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8367F50A-AD42-2257-96F4-26A52607870B}"/>
              </a:ext>
            </a:extLst>
          </p:cNvPr>
          <p:cNvSpPr txBox="1"/>
          <p:nvPr/>
        </p:nvSpPr>
        <p:spPr>
          <a:xfrm>
            <a:off x="4918015" y="2056367"/>
            <a:ext cx="9650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1D644035-75D5-F43A-7686-276E7262B21F}"/>
              </a:ext>
            </a:extLst>
          </p:cNvPr>
          <p:cNvSpPr txBox="1"/>
          <p:nvPr/>
        </p:nvSpPr>
        <p:spPr>
          <a:xfrm>
            <a:off x="7910885" y="3342816"/>
            <a:ext cx="967625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FBA502F5-039A-6F84-1F3D-88A2B4748E94}"/>
              </a:ext>
            </a:extLst>
          </p:cNvPr>
          <p:cNvSpPr txBox="1"/>
          <p:nvPr/>
        </p:nvSpPr>
        <p:spPr>
          <a:xfrm>
            <a:off x="10685467" y="2643475"/>
            <a:ext cx="1031131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</p:txBody>
      </p:sp>
      <p:sp>
        <p:nvSpPr>
          <p:cNvPr id="14" name="Tijdelijke aanduiding voor voettekst 3">
            <a:extLst>
              <a:ext uri="{FF2B5EF4-FFF2-40B4-BE49-F238E27FC236}">
                <a16:creationId xmlns:a16="http://schemas.microsoft.com/office/drawing/2014/main" id="{FEC1DB01-5C0D-97DF-55E3-CEAD3E2F9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 dirty="0"/>
              <a:t>Web-based BIM</a:t>
            </a:r>
          </a:p>
        </p:txBody>
      </p:sp>
      <p:sp>
        <p:nvSpPr>
          <p:cNvPr id="16" name="Tijdelijke aanduiding voor dianummer 4">
            <a:extLst>
              <a:ext uri="{FF2B5EF4-FFF2-40B4-BE49-F238E27FC236}">
                <a16:creationId xmlns:a16="http://schemas.microsoft.com/office/drawing/2014/main" id="{41B2417C-3239-EBAD-A665-43735B73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73</a:t>
            </a:fld>
            <a:endParaRPr lang="en-GB" dirty="0"/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0615D024-F43D-4DCB-E8A8-C1836198E401}"/>
              </a:ext>
            </a:extLst>
          </p:cNvPr>
          <p:cNvSpPr txBox="1">
            <a:spLocks/>
          </p:cNvSpPr>
          <p:nvPr/>
        </p:nvSpPr>
        <p:spPr>
          <a:xfrm>
            <a:off x="1011767" y="5356064"/>
            <a:ext cx="10075333" cy="71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/>
              <a:t>Data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24341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FA55-5BE5-76C2-8489-8C2201D75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DCC244E0-C854-FF8C-B086-7FE49FF2759B}"/>
              </a:ext>
            </a:extLst>
          </p:cNvPr>
          <p:cNvSpPr/>
          <p:nvPr/>
        </p:nvSpPr>
        <p:spPr>
          <a:xfrm>
            <a:off x="0" y="0"/>
            <a:ext cx="12192000" cy="3043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D7C8B236-4653-E3FC-7A2A-E229959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67" y="691615"/>
            <a:ext cx="10075333" cy="718717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Ontologies</a:t>
            </a:r>
            <a:endParaRPr lang="LID4096" b="1" dirty="0">
              <a:solidFill>
                <a:schemeClr val="bg2"/>
              </a:solidFill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9F904D83-DAD7-6450-22B2-BEB26902B5D7}"/>
              </a:ext>
            </a:extLst>
          </p:cNvPr>
          <p:cNvGrpSpPr/>
          <p:nvPr/>
        </p:nvGrpSpPr>
        <p:grpSpPr>
          <a:xfrm>
            <a:off x="3732631" y="888677"/>
            <a:ext cx="7983967" cy="1621009"/>
            <a:chOff x="903153" y="522163"/>
            <a:chExt cx="7884295" cy="1600773"/>
          </a:xfrm>
        </p:grpSpPr>
        <p:sp>
          <p:nvSpPr>
            <p:cNvPr id="26" name="Rechthoek: afgeronde hoeken 25">
              <a:extLst>
                <a:ext uri="{FF2B5EF4-FFF2-40B4-BE49-F238E27FC236}">
                  <a16:creationId xmlns:a16="http://schemas.microsoft.com/office/drawing/2014/main" id="{1ECCD335-3A4A-709C-77AF-5768487B53D2}"/>
                </a:ext>
              </a:extLst>
            </p:cNvPr>
            <p:cNvSpPr/>
            <p:nvPr/>
          </p:nvSpPr>
          <p:spPr>
            <a:xfrm>
              <a:off x="3850072" y="567706"/>
              <a:ext cx="1835361" cy="3619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 err="1">
                  <a:solidFill>
                    <a:schemeClr val="bg1"/>
                  </a:solidFill>
                </a:rPr>
                <a:t>ont:</a:t>
              </a:r>
              <a:r>
                <a:rPr lang="en-US" sz="1351" b="1" dirty="0" err="1">
                  <a:solidFill>
                    <a:schemeClr val="bg1"/>
                  </a:solidFill>
                </a:rPr>
                <a:t>Building</a:t>
              </a:r>
              <a:endParaRPr lang="LID4096" sz="1351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0A215896-D82F-8EB8-C504-F382CA4336DB}"/>
                </a:ext>
              </a:extLst>
            </p:cNvPr>
            <p:cNvSpPr/>
            <p:nvPr/>
          </p:nvSpPr>
          <p:spPr>
            <a:xfrm>
              <a:off x="1420156" y="929608"/>
              <a:ext cx="1835361" cy="3619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 err="1">
                  <a:solidFill>
                    <a:schemeClr val="bg1"/>
                  </a:solidFill>
                </a:rPr>
                <a:t>ont:</a:t>
              </a:r>
              <a:r>
                <a:rPr lang="en-US" sz="1351" b="1" dirty="0" err="1"/>
                <a:t>City</a:t>
              </a:r>
              <a:endParaRPr lang="LID4096" sz="1351" b="1" dirty="0"/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DA13EF15-C395-4A8B-FFBC-7EAA5BF7FED2}"/>
                </a:ext>
              </a:extLst>
            </p:cNvPr>
            <p:cNvSpPr/>
            <p:nvPr/>
          </p:nvSpPr>
          <p:spPr>
            <a:xfrm>
              <a:off x="903153" y="1761034"/>
              <a:ext cx="1835361" cy="3619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 err="1">
                  <a:solidFill>
                    <a:schemeClr val="bg1"/>
                  </a:solidFill>
                </a:rPr>
                <a:t>ont:</a:t>
              </a:r>
              <a:r>
                <a:rPr lang="en-US" sz="1351" b="1" dirty="0" err="1"/>
                <a:t>Country</a:t>
              </a:r>
              <a:endParaRPr lang="LID4096" sz="1351" b="1" dirty="0"/>
            </a:p>
          </p:txBody>
        </p:sp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E141597D-A0BE-D87C-7BBA-CC425B00731A}"/>
                </a:ext>
              </a:extLst>
            </p:cNvPr>
            <p:cNvSpPr/>
            <p:nvPr/>
          </p:nvSpPr>
          <p:spPr>
            <a:xfrm>
              <a:off x="4367075" y="1558629"/>
              <a:ext cx="1835361" cy="3619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 err="1">
                  <a:solidFill>
                    <a:schemeClr val="bg1"/>
                  </a:solidFill>
                </a:rPr>
                <a:t>ont:</a:t>
              </a:r>
              <a:r>
                <a:rPr lang="en-US" sz="1351" b="1" dirty="0" err="1"/>
                <a:t>Space</a:t>
              </a:r>
              <a:endParaRPr lang="LID4096" sz="1351" b="1" dirty="0"/>
            </a:p>
          </p:txBody>
        </p:sp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id="{947DC1F8-268A-2F01-BC13-28B30C623737}"/>
                </a:ext>
              </a:extLst>
            </p:cNvPr>
            <p:cNvSpPr/>
            <p:nvPr/>
          </p:nvSpPr>
          <p:spPr>
            <a:xfrm>
              <a:off x="6439394" y="934233"/>
              <a:ext cx="1835361" cy="3619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 err="1">
                  <a:solidFill>
                    <a:schemeClr val="bg1"/>
                  </a:solidFill>
                </a:rPr>
                <a:t>ont:</a:t>
              </a:r>
              <a:r>
                <a:rPr lang="en-US" sz="1351" b="1" dirty="0" err="1"/>
                <a:t>Element</a:t>
              </a:r>
              <a:endParaRPr lang="LID4096" sz="1351" b="1" dirty="0"/>
            </a:p>
          </p:txBody>
        </p:sp>
        <p:cxnSp>
          <p:nvCxnSpPr>
            <p:cNvPr id="31" name="Verbindingslijn: gekromd 30">
              <a:extLst>
                <a:ext uri="{FF2B5EF4-FFF2-40B4-BE49-F238E27FC236}">
                  <a16:creationId xmlns:a16="http://schemas.microsoft.com/office/drawing/2014/main" id="{31B272C4-50F7-D05F-E7A4-BE91B69F5088}"/>
                </a:ext>
              </a:extLst>
            </p:cNvPr>
            <p:cNvCxnSpPr>
              <a:stCxn id="26" idx="1"/>
              <a:endCxn id="27" idx="0"/>
            </p:cNvCxnSpPr>
            <p:nvPr/>
          </p:nvCxnSpPr>
          <p:spPr>
            <a:xfrm rot="10800000" flipV="1">
              <a:off x="2337837" y="748657"/>
              <a:ext cx="1512235" cy="180951"/>
            </a:xfrm>
            <a:prstGeom prst="curved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ingslijn: gekromd 31">
              <a:extLst>
                <a:ext uri="{FF2B5EF4-FFF2-40B4-BE49-F238E27FC236}">
                  <a16:creationId xmlns:a16="http://schemas.microsoft.com/office/drawing/2014/main" id="{489C2A2B-3249-94A6-8F09-B211E3E5C0CC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rot="5400000">
              <a:off x="1844574" y="1267771"/>
              <a:ext cx="469524" cy="51700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ingslijn: gekromd 32">
              <a:extLst>
                <a:ext uri="{FF2B5EF4-FFF2-40B4-BE49-F238E27FC236}">
                  <a16:creationId xmlns:a16="http://schemas.microsoft.com/office/drawing/2014/main" id="{672B2461-5FD0-8C4D-0621-CEFAFEB7E9CC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rot="16200000" flipH="1">
              <a:off x="4711744" y="985617"/>
              <a:ext cx="629020" cy="51700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Verbindingslijn: gekromd 33">
              <a:extLst>
                <a:ext uri="{FF2B5EF4-FFF2-40B4-BE49-F238E27FC236}">
                  <a16:creationId xmlns:a16="http://schemas.microsoft.com/office/drawing/2014/main" id="{4E4D3464-835E-43CC-02C6-663A6C859CA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 flipV="1">
              <a:off x="6202435" y="1296135"/>
              <a:ext cx="1154639" cy="443445"/>
            </a:xfrm>
            <a:prstGeom prst="curved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BF3C80D5-040D-174D-5660-8AFA570771ED}"/>
                </a:ext>
              </a:extLst>
            </p:cNvPr>
            <p:cNvSpPr txBox="1"/>
            <p:nvPr/>
          </p:nvSpPr>
          <p:spPr>
            <a:xfrm>
              <a:off x="2299061" y="1402829"/>
              <a:ext cx="4635793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>
                  <a:solidFill>
                    <a:schemeClr val="bg2"/>
                  </a:solidFill>
                </a:rPr>
                <a:t>ont:</a:t>
              </a:r>
              <a:r>
                <a:rPr lang="en-US" sz="1351" b="1" dirty="0" err="1">
                  <a:solidFill>
                    <a:schemeClr val="bg2"/>
                  </a:solidFill>
                </a:rPr>
                <a:t>inCountry</a:t>
              </a:r>
              <a:endParaRPr lang="LID4096" sz="1351" dirty="0">
                <a:solidFill>
                  <a:schemeClr val="bg2"/>
                </a:solidFill>
              </a:endParaRPr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6B479355-7FD6-ACC9-8CA8-B3A9B6D24C9E}"/>
                </a:ext>
              </a:extLst>
            </p:cNvPr>
            <p:cNvSpPr txBox="1"/>
            <p:nvPr/>
          </p:nvSpPr>
          <p:spPr>
            <a:xfrm>
              <a:off x="2772980" y="522163"/>
              <a:ext cx="4635793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>
                  <a:solidFill>
                    <a:schemeClr val="bg2"/>
                  </a:solidFill>
                </a:rPr>
                <a:t>ont:</a:t>
              </a:r>
              <a:r>
                <a:rPr lang="en-US" sz="1351" b="1" dirty="0" err="1">
                  <a:solidFill>
                    <a:schemeClr val="bg2"/>
                  </a:solidFill>
                </a:rPr>
                <a:t>inCity</a:t>
              </a:r>
              <a:endParaRPr lang="LID4096" sz="1351" dirty="0">
                <a:solidFill>
                  <a:schemeClr val="bg2"/>
                </a:solidFill>
              </a:endParaRPr>
            </a:p>
          </p:txBody>
        </p: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565A22D5-0ACA-862F-FD0C-265BC6C74501}"/>
                </a:ext>
              </a:extLst>
            </p:cNvPr>
            <p:cNvSpPr txBox="1"/>
            <p:nvPr/>
          </p:nvSpPr>
          <p:spPr>
            <a:xfrm>
              <a:off x="4151655" y="1142330"/>
              <a:ext cx="4635793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>
                  <a:solidFill>
                    <a:schemeClr val="bg2"/>
                  </a:solidFill>
                </a:rPr>
                <a:t>ont:</a:t>
              </a:r>
              <a:r>
                <a:rPr lang="en-US" sz="1351" b="1" dirty="0" err="1">
                  <a:solidFill>
                    <a:schemeClr val="bg2"/>
                  </a:solidFill>
                </a:rPr>
                <a:t>hasSpace</a:t>
              </a:r>
              <a:endParaRPr lang="LID4096" sz="1351" dirty="0">
                <a:solidFill>
                  <a:schemeClr val="bg2"/>
                </a:solidFill>
              </a:endParaRPr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256B9027-E0A6-A081-8696-8C660B7A09B8}"/>
                </a:ext>
              </a:extLst>
            </p:cNvPr>
            <p:cNvSpPr txBox="1"/>
            <p:nvPr/>
          </p:nvSpPr>
          <p:spPr>
            <a:xfrm>
              <a:off x="7046872" y="1547114"/>
              <a:ext cx="1400217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>
                  <a:solidFill>
                    <a:schemeClr val="bg2"/>
                  </a:solidFill>
                </a:rPr>
                <a:t>ont:</a:t>
              </a:r>
              <a:r>
                <a:rPr lang="en-US" sz="1351" b="1" dirty="0" err="1">
                  <a:solidFill>
                    <a:schemeClr val="bg2"/>
                  </a:solidFill>
                </a:rPr>
                <a:t>hasElement</a:t>
              </a:r>
              <a:endParaRPr lang="LID4096" sz="1351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39EF3A3A-C5D0-AFA0-1BC6-2E0A3EF2892B}"/>
              </a:ext>
            </a:extLst>
          </p:cNvPr>
          <p:cNvCxnSpPr>
            <a:cxnSpLocks/>
            <a:stCxn id="4" idx="0"/>
            <a:endCxn id="29" idx="2"/>
          </p:cNvCxnSpPr>
          <p:nvPr/>
        </p:nvCxnSpPr>
        <p:spPr>
          <a:xfrm rot="5400000" flipH="1" flipV="1">
            <a:off x="7069308" y="3324327"/>
            <a:ext cx="2119920" cy="8071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jdelijke aanduiding voor voettekst 3">
            <a:extLst>
              <a:ext uri="{FF2B5EF4-FFF2-40B4-BE49-F238E27FC236}">
                <a16:creationId xmlns:a16="http://schemas.microsoft.com/office/drawing/2014/main" id="{FA183E9A-FBD0-0292-A920-5638C711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 dirty="0"/>
              <a:t>Web-based BIM</a:t>
            </a:r>
          </a:p>
        </p:txBody>
      </p:sp>
      <p:sp>
        <p:nvSpPr>
          <p:cNvPr id="16" name="Tijdelijke aanduiding voor dianummer 4">
            <a:extLst>
              <a:ext uri="{FF2B5EF4-FFF2-40B4-BE49-F238E27FC236}">
                <a16:creationId xmlns:a16="http://schemas.microsoft.com/office/drawing/2014/main" id="{E48521AC-B254-58B5-43DF-38328A39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74</a:t>
            </a:fld>
            <a:endParaRPr lang="en-GB" dirty="0"/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9BC4FFD0-DE1D-656C-C236-965E30DECB45}"/>
              </a:ext>
            </a:extLst>
          </p:cNvPr>
          <p:cNvSpPr txBox="1">
            <a:spLocks/>
          </p:cNvSpPr>
          <p:nvPr/>
        </p:nvSpPr>
        <p:spPr>
          <a:xfrm>
            <a:off x="1011767" y="5356064"/>
            <a:ext cx="10075333" cy="71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/>
              <a:t>Data</a:t>
            </a:r>
            <a:endParaRPr lang="LID4096" sz="3600" dirty="0"/>
          </a:p>
        </p:txBody>
      </p:sp>
      <p:grpSp>
        <p:nvGrpSpPr>
          <p:cNvPr id="52" name="Groep 51">
            <a:extLst>
              <a:ext uri="{FF2B5EF4-FFF2-40B4-BE49-F238E27FC236}">
                <a16:creationId xmlns:a16="http://schemas.microsoft.com/office/drawing/2014/main" id="{503FF417-5B24-8AAB-7734-BFEAF175503C}"/>
              </a:ext>
            </a:extLst>
          </p:cNvPr>
          <p:cNvGrpSpPr/>
          <p:nvPr/>
        </p:nvGrpSpPr>
        <p:grpSpPr>
          <a:xfrm>
            <a:off x="95408" y="3184432"/>
            <a:ext cx="7726281" cy="1574891"/>
            <a:chOff x="741592" y="-1528844"/>
            <a:chExt cx="7629827" cy="1555230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7B5BBC3C-4D55-A760-8833-8F0C393754D1}"/>
                </a:ext>
              </a:extLst>
            </p:cNvPr>
            <p:cNvSpPr txBox="1"/>
            <p:nvPr/>
          </p:nvSpPr>
          <p:spPr>
            <a:xfrm>
              <a:off x="4082379" y="-967416"/>
              <a:ext cx="1441494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>
                  <a:solidFill>
                    <a:schemeClr val="tx2"/>
                  </a:solidFill>
                </a:rPr>
                <a:t>ont:</a:t>
              </a:r>
              <a:r>
                <a:rPr lang="en-US" sz="1351" b="1" dirty="0" err="1">
                  <a:solidFill>
                    <a:schemeClr val="tx2"/>
                  </a:solidFill>
                </a:rPr>
                <a:t>hasSpace</a:t>
              </a:r>
              <a:endParaRPr lang="LID4096" sz="1351" dirty="0">
                <a:solidFill>
                  <a:schemeClr val="tx2"/>
                </a:solidFill>
              </a:endParaRPr>
            </a:p>
          </p:txBody>
        </p:sp>
        <p:sp>
          <p:nvSpPr>
            <p:cNvPr id="6" name="Rechthoek: afgeronde hoeken 5">
              <a:extLst>
                <a:ext uri="{FF2B5EF4-FFF2-40B4-BE49-F238E27FC236}">
                  <a16:creationId xmlns:a16="http://schemas.microsoft.com/office/drawing/2014/main" id="{F8882A68-F344-6740-5C35-66611225611E}"/>
                </a:ext>
              </a:extLst>
            </p:cNvPr>
            <p:cNvSpPr/>
            <p:nvPr/>
          </p:nvSpPr>
          <p:spPr>
            <a:xfrm>
              <a:off x="3688511" y="-1528844"/>
              <a:ext cx="1835361" cy="36190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 err="1">
                  <a:solidFill>
                    <a:schemeClr val="bg1"/>
                  </a:solidFill>
                </a:rPr>
                <a:t>inst:</a:t>
              </a:r>
              <a:r>
                <a:rPr lang="en-US" sz="1351" b="1" dirty="0" err="1"/>
                <a:t>Vertigo</a:t>
              </a:r>
              <a:endParaRPr lang="LID4096" sz="1351" b="1" dirty="0"/>
            </a:p>
          </p:txBody>
        </p:sp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id="{BA8BF400-7AB8-57A1-064D-5D3A7C20BFC8}"/>
                </a:ext>
              </a:extLst>
            </p:cNvPr>
            <p:cNvSpPr/>
            <p:nvPr/>
          </p:nvSpPr>
          <p:spPr>
            <a:xfrm>
              <a:off x="1258595" y="-1166942"/>
              <a:ext cx="1835361" cy="36190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 err="1">
                  <a:solidFill>
                    <a:schemeClr val="bg1"/>
                  </a:solidFill>
                </a:rPr>
                <a:t>inst:</a:t>
              </a:r>
              <a:r>
                <a:rPr lang="en-US" sz="1351" b="1" dirty="0" err="1"/>
                <a:t>Eindhoven</a:t>
              </a:r>
              <a:endParaRPr lang="LID4096" sz="1351" b="1" dirty="0"/>
            </a:p>
          </p:txBody>
        </p:sp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id="{B712F0E9-5719-6ACB-E27F-77949EF6AEAB}"/>
                </a:ext>
              </a:extLst>
            </p:cNvPr>
            <p:cNvSpPr/>
            <p:nvPr/>
          </p:nvSpPr>
          <p:spPr>
            <a:xfrm>
              <a:off x="741592" y="-335516"/>
              <a:ext cx="1835361" cy="36190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 err="1">
                  <a:solidFill>
                    <a:schemeClr val="bg1"/>
                  </a:solidFill>
                </a:rPr>
                <a:t>inst:</a:t>
              </a:r>
              <a:r>
                <a:rPr lang="en-US" sz="1351" b="1" dirty="0" err="1"/>
                <a:t>TheNetherlands</a:t>
              </a:r>
              <a:endParaRPr lang="LID4096" sz="1351" b="1" dirty="0"/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7B204B58-E23D-DAB9-07B4-D605CD316233}"/>
                </a:ext>
              </a:extLst>
            </p:cNvPr>
            <p:cNvSpPr/>
            <p:nvPr/>
          </p:nvSpPr>
          <p:spPr>
            <a:xfrm>
              <a:off x="4205514" y="-537922"/>
              <a:ext cx="1835361" cy="36190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>
                  <a:solidFill>
                    <a:schemeClr val="bg1"/>
                  </a:solidFill>
                </a:rPr>
                <a:t>inst:</a:t>
              </a:r>
              <a:r>
                <a:rPr lang="en-US" sz="1351" b="1" dirty="0"/>
                <a:t>Vertigo9.14</a:t>
              </a:r>
              <a:endParaRPr lang="LID4096" sz="1351" b="1" dirty="0"/>
            </a:p>
          </p:txBody>
        </p:sp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99AE47E4-7BEC-D291-455D-9533B2C5AC57}"/>
                </a:ext>
              </a:extLst>
            </p:cNvPr>
            <p:cNvSpPr/>
            <p:nvPr/>
          </p:nvSpPr>
          <p:spPr>
            <a:xfrm>
              <a:off x="5934239" y="-1238518"/>
              <a:ext cx="1835361" cy="36190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 err="1">
                  <a:solidFill>
                    <a:schemeClr val="bg1"/>
                  </a:solidFill>
                </a:rPr>
                <a:t>inst:</a:t>
              </a:r>
              <a:r>
                <a:rPr lang="en-US" sz="1351" b="1" dirty="0" err="1">
                  <a:solidFill>
                    <a:schemeClr val="bg1"/>
                  </a:solidFill>
                </a:rPr>
                <a:t>Pieter’sDesk</a:t>
              </a:r>
              <a:endParaRPr lang="LID4096" sz="1351" b="1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Verbindingslijn: gekromd 19">
              <a:extLst>
                <a:ext uri="{FF2B5EF4-FFF2-40B4-BE49-F238E27FC236}">
                  <a16:creationId xmlns:a16="http://schemas.microsoft.com/office/drawing/2014/main" id="{AEB7090E-E952-E678-637F-A476A4114FE5}"/>
                </a:ext>
              </a:extLst>
            </p:cNvPr>
            <p:cNvCxnSpPr>
              <a:stCxn id="6" idx="1"/>
              <a:endCxn id="10" idx="0"/>
            </p:cNvCxnSpPr>
            <p:nvPr/>
          </p:nvCxnSpPr>
          <p:spPr>
            <a:xfrm rot="10800000" flipV="1">
              <a:off x="2176276" y="-1347893"/>
              <a:ext cx="1512235" cy="180951"/>
            </a:xfrm>
            <a:prstGeom prst="curvedConnector2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ingslijn: gekromd 39">
              <a:extLst>
                <a:ext uri="{FF2B5EF4-FFF2-40B4-BE49-F238E27FC236}">
                  <a16:creationId xmlns:a16="http://schemas.microsoft.com/office/drawing/2014/main" id="{AF12608B-6FE0-B1F0-578E-B562D40DC3E2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 rot="5400000">
              <a:off x="1683013" y="-828779"/>
              <a:ext cx="469524" cy="51700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ingslijn: gekromd 41">
              <a:extLst>
                <a:ext uri="{FF2B5EF4-FFF2-40B4-BE49-F238E27FC236}">
                  <a16:creationId xmlns:a16="http://schemas.microsoft.com/office/drawing/2014/main" id="{89FD9CEB-5E1D-0A7A-2EEA-488889DDA0F2}"/>
                </a:ext>
              </a:extLst>
            </p:cNvPr>
            <p:cNvCxnSpPr>
              <a:cxnSpLocks/>
              <a:stCxn id="6" idx="2"/>
              <a:endCxn id="17" idx="0"/>
            </p:cNvCxnSpPr>
            <p:nvPr/>
          </p:nvCxnSpPr>
          <p:spPr>
            <a:xfrm rot="16200000" flipH="1">
              <a:off x="4550183" y="-1110933"/>
              <a:ext cx="629020" cy="51700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ingslijn: gekromd 44">
              <a:extLst>
                <a:ext uri="{FF2B5EF4-FFF2-40B4-BE49-F238E27FC236}">
                  <a16:creationId xmlns:a16="http://schemas.microsoft.com/office/drawing/2014/main" id="{C5C5DBCE-58FB-1E7A-8D9B-963837F9A511}"/>
                </a:ext>
              </a:extLst>
            </p:cNvPr>
            <p:cNvCxnSpPr>
              <a:cxnSpLocks/>
              <a:stCxn id="17" idx="3"/>
              <a:endCxn id="19" idx="2"/>
            </p:cNvCxnSpPr>
            <p:nvPr/>
          </p:nvCxnSpPr>
          <p:spPr>
            <a:xfrm flipV="1">
              <a:off x="6040874" y="-876616"/>
              <a:ext cx="811044" cy="519645"/>
            </a:xfrm>
            <a:prstGeom prst="curvedConnector2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1DE8CD4D-9B03-20FE-AC8C-8CDE9804A3B1}"/>
                </a:ext>
              </a:extLst>
            </p:cNvPr>
            <p:cNvSpPr txBox="1"/>
            <p:nvPr/>
          </p:nvSpPr>
          <p:spPr>
            <a:xfrm>
              <a:off x="2137500" y="-693723"/>
              <a:ext cx="4635793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>
                  <a:solidFill>
                    <a:schemeClr val="tx2"/>
                  </a:solidFill>
                </a:rPr>
                <a:t>ont:</a:t>
              </a:r>
              <a:r>
                <a:rPr lang="en-US" sz="1351" b="1" dirty="0" err="1">
                  <a:solidFill>
                    <a:schemeClr val="tx2"/>
                  </a:solidFill>
                </a:rPr>
                <a:t>inCountry</a:t>
              </a:r>
              <a:endParaRPr lang="LID4096" sz="1351" dirty="0">
                <a:solidFill>
                  <a:schemeClr val="tx2"/>
                </a:solidFill>
              </a:endParaRPr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7308C4B3-AFCD-45CC-B3C8-E0368D486086}"/>
                </a:ext>
              </a:extLst>
            </p:cNvPr>
            <p:cNvSpPr txBox="1"/>
            <p:nvPr/>
          </p:nvSpPr>
          <p:spPr>
            <a:xfrm>
              <a:off x="6536058" y="-836577"/>
              <a:ext cx="1835361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>
                  <a:solidFill>
                    <a:schemeClr val="tx2"/>
                  </a:solidFill>
                </a:rPr>
                <a:t>ont:</a:t>
              </a:r>
              <a:r>
                <a:rPr lang="en-US" sz="1351" b="1" dirty="0" err="1">
                  <a:solidFill>
                    <a:schemeClr val="tx2"/>
                  </a:solidFill>
                </a:rPr>
                <a:t>hasElement</a:t>
              </a:r>
              <a:endParaRPr lang="LID4096" sz="135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" name="Groep 52">
            <a:extLst>
              <a:ext uri="{FF2B5EF4-FFF2-40B4-BE49-F238E27FC236}">
                <a16:creationId xmlns:a16="http://schemas.microsoft.com/office/drawing/2014/main" id="{9DA5BCB8-5A61-6BBC-771F-2BAC504DFB5A}"/>
              </a:ext>
            </a:extLst>
          </p:cNvPr>
          <p:cNvGrpSpPr/>
          <p:nvPr/>
        </p:nvGrpSpPr>
        <p:grpSpPr>
          <a:xfrm>
            <a:off x="4175460" y="4378524"/>
            <a:ext cx="7516849" cy="1621009"/>
            <a:chOff x="903153" y="2453301"/>
            <a:chExt cx="7423009" cy="1600773"/>
          </a:xfrm>
        </p:grpSpPr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8B68D810-4F40-B939-7E4D-633C837E944C}"/>
                </a:ext>
              </a:extLst>
            </p:cNvPr>
            <p:cNvSpPr txBox="1"/>
            <p:nvPr/>
          </p:nvSpPr>
          <p:spPr>
            <a:xfrm>
              <a:off x="4243938" y="3060272"/>
              <a:ext cx="1441493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/>
                <a:t>ont:</a:t>
              </a:r>
              <a:r>
                <a:rPr lang="en-US" sz="1351" b="1" dirty="0" err="1"/>
                <a:t>hasSpace</a:t>
              </a:r>
              <a:endParaRPr lang="LID4096" sz="1351" dirty="0"/>
            </a:p>
          </p:txBody>
        </p:sp>
        <p:sp>
          <p:nvSpPr>
            <p:cNvPr id="4" name="Rechthoek: afgeronde hoeken 3">
              <a:extLst>
                <a:ext uri="{FF2B5EF4-FFF2-40B4-BE49-F238E27FC236}">
                  <a16:creationId xmlns:a16="http://schemas.microsoft.com/office/drawing/2014/main" id="{BC97A84F-1B40-BA46-8D89-4C0F39B3EC8E}"/>
                </a:ext>
              </a:extLst>
            </p:cNvPr>
            <p:cNvSpPr/>
            <p:nvPr/>
          </p:nvSpPr>
          <p:spPr>
            <a:xfrm>
              <a:off x="3850072" y="2498844"/>
              <a:ext cx="1835361" cy="36190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>
                  <a:solidFill>
                    <a:schemeClr val="bg1"/>
                  </a:solidFill>
                </a:rPr>
                <a:t>inst2:</a:t>
              </a:r>
              <a:r>
                <a:rPr lang="en-US" sz="1351" b="1" dirty="0"/>
                <a:t>Atlas</a:t>
              </a:r>
              <a:endParaRPr lang="LID4096" sz="1351" b="1" dirty="0"/>
            </a:p>
          </p:txBody>
        </p:sp>
        <p:sp>
          <p:nvSpPr>
            <p:cNvPr id="5" name="Rechthoek: afgeronde hoeken 4">
              <a:extLst>
                <a:ext uri="{FF2B5EF4-FFF2-40B4-BE49-F238E27FC236}">
                  <a16:creationId xmlns:a16="http://schemas.microsoft.com/office/drawing/2014/main" id="{8F2B77C9-6C61-A2F5-5298-2D2DB565AFD9}"/>
                </a:ext>
              </a:extLst>
            </p:cNvPr>
            <p:cNvSpPr/>
            <p:nvPr/>
          </p:nvSpPr>
          <p:spPr>
            <a:xfrm>
              <a:off x="1420156" y="2860746"/>
              <a:ext cx="1835361" cy="36190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>
                  <a:solidFill>
                    <a:schemeClr val="bg1"/>
                  </a:solidFill>
                </a:rPr>
                <a:t>inst2:</a:t>
              </a:r>
              <a:r>
                <a:rPr lang="en-US" sz="1351" b="1" dirty="0"/>
                <a:t>Eindhoven</a:t>
              </a:r>
              <a:endParaRPr lang="LID4096" sz="1351" b="1" dirty="0"/>
            </a:p>
          </p:txBody>
        </p:sp>
        <p:sp>
          <p:nvSpPr>
            <p:cNvPr id="7" name="Rechthoek: afgeronde hoeken 6">
              <a:extLst>
                <a:ext uri="{FF2B5EF4-FFF2-40B4-BE49-F238E27FC236}">
                  <a16:creationId xmlns:a16="http://schemas.microsoft.com/office/drawing/2014/main" id="{958F6714-B84E-3FDF-7E01-47B7F2782FCE}"/>
                </a:ext>
              </a:extLst>
            </p:cNvPr>
            <p:cNvSpPr/>
            <p:nvPr/>
          </p:nvSpPr>
          <p:spPr>
            <a:xfrm>
              <a:off x="903153" y="3692172"/>
              <a:ext cx="1835361" cy="36190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>
                  <a:solidFill>
                    <a:schemeClr val="bg1"/>
                  </a:solidFill>
                </a:rPr>
                <a:t>inst2:</a:t>
              </a:r>
              <a:r>
                <a:rPr lang="en-US" sz="1351" b="1" dirty="0"/>
                <a:t>TheNetherlands</a:t>
              </a:r>
              <a:endParaRPr lang="LID4096" sz="1351" b="1" dirty="0"/>
            </a:p>
          </p:txBody>
        </p:sp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1E6201CD-6A8E-0873-DBF1-F876C37B26DD}"/>
                </a:ext>
              </a:extLst>
            </p:cNvPr>
            <p:cNvSpPr/>
            <p:nvPr/>
          </p:nvSpPr>
          <p:spPr>
            <a:xfrm>
              <a:off x="4367075" y="3489766"/>
              <a:ext cx="1835361" cy="36190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>
                  <a:solidFill>
                    <a:schemeClr val="bg1"/>
                  </a:solidFill>
                </a:rPr>
                <a:t>inst2:</a:t>
              </a:r>
              <a:r>
                <a:rPr lang="en-US" sz="1351" b="1" dirty="0">
                  <a:solidFill>
                    <a:schemeClr val="bg1"/>
                  </a:solidFill>
                </a:rPr>
                <a:t>Brownies&amp;downieS</a:t>
              </a:r>
              <a:endParaRPr lang="LID4096" sz="1351" b="1" dirty="0"/>
            </a:p>
          </p:txBody>
        </p:sp>
        <p:sp>
          <p:nvSpPr>
            <p:cNvPr id="9" name="Rechthoek: afgeronde hoeken 8">
              <a:extLst>
                <a:ext uri="{FF2B5EF4-FFF2-40B4-BE49-F238E27FC236}">
                  <a16:creationId xmlns:a16="http://schemas.microsoft.com/office/drawing/2014/main" id="{CC0A7A2A-DEF9-DC3E-0A3B-C638F9AA5790}"/>
                </a:ext>
              </a:extLst>
            </p:cNvPr>
            <p:cNvSpPr/>
            <p:nvPr/>
          </p:nvSpPr>
          <p:spPr>
            <a:xfrm>
              <a:off x="6202141" y="2676785"/>
              <a:ext cx="1835360" cy="36190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>
                  <a:solidFill>
                    <a:schemeClr val="bg1"/>
                  </a:solidFill>
                </a:rPr>
                <a:t>inst2:</a:t>
              </a:r>
              <a:r>
                <a:rPr lang="en-US" sz="1351" b="1" dirty="0">
                  <a:solidFill>
                    <a:schemeClr val="bg1"/>
                  </a:solidFill>
                </a:rPr>
                <a:t>FridgeWithBrownies</a:t>
              </a:r>
              <a:endParaRPr lang="LID4096" sz="1351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Verbindingslijn: gekromd 10">
              <a:extLst>
                <a:ext uri="{FF2B5EF4-FFF2-40B4-BE49-F238E27FC236}">
                  <a16:creationId xmlns:a16="http://schemas.microsoft.com/office/drawing/2014/main" id="{33BF8270-6348-1C32-A8B1-00718312FAF4}"/>
                </a:ext>
              </a:extLst>
            </p:cNvPr>
            <p:cNvCxnSpPr>
              <a:stCxn id="4" idx="1"/>
              <a:endCxn id="5" idx="0"/>
            </p:cNvCxnSpPr>
            <p:nvPr/>
          </p:nvCxnSpPr>
          <p:spPr>
            <a:xfrm rot="10800000" flipV="1">
              <a:off x="2337837" y="2679795"/>
              <a:ext cx="1512235" cy="18095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Verbindingslijn: gekromd 11">
              <a:extLst>
                <a:ext uri="{FF2B5EF4-FFF2-40B4-BE49-F238E27FC236}">
                  <a16:creationId xmlns:a16="http://schemas.microsoft.com/office/drawing/2014/main" id="{48A026AE-C77B-2898-973B-0AB70ADAC1C7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rot="5400000">
              <a:off x="1844574" y="3198909"/>
              <a:ext cx="469524" cy="51700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Verbindingslijn: gekromd 14">
              <a:extLst>
                <a:ext uri="{FF2B5EF4-FFF2-40B4-BE49-F238E27FC236}">
                  <a16:creationId xmlns:a16="http://schemas.microsoft.com/office/drawing/2014/main" id="{7C22792A-54B5-5CE6-B100-96A370B5F1C8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16200000" flipH="1">
              <a:off x="4711744" y="2916755"/>
              <a:ext cx="629020" cy="51700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ingslijn: gekromd 17">
              <a:extLst>
                <a:ext uri="{FF2B5EF4-FFF2-40B4-BE49-F238E27FC236}">
                  <a16:creationId xmlns:a16="http://schemas.microsoft.com/office/drawing/2014/main" id="{1291F790-82F8-9983-EEE3-AD0297F55B59}"/>
                </a:ext>
              </a:extLst>
            </p:cNvPr>
            <p:cNvCxnSpPr>
              <a:cxnSpLocks/>
              <a:stCxn id="8" idx="3"/>
              <a:endCxn id="9" idx="2"/>
            </p:cNvCxnSpPr>
            <p:nvPr/>
          </p:nvCxnSpPr>
          <p:spPr>
            <a:xfrm flipV="1">
              <a:off x="6202435" y="3038687"/>
              <a:ext cx="917387" cy="63203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94C40D43-8528-1D96-96A1-06F7CC0834B6}"/>
                </a:ext>
              </a:extLst>
            </p:cNvPr>
            <p:cNvSpPr txBox="1"/>
            <p:nvPr/>
          </p:nvSpPr>
          <p:spPr>
            <a:xfrm>
              <a:off x="2299061" y="3333965"/>
              <a:ext cx="4635792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/>
                <a:t>ont:</a:t>
              </a:r>
              <a:r>
                <a:rPr lang="en-US" sz="1351" b="1" dirty="0" err="1"/>
                <a:t>inCountry</a:t>
              </a:r>
              <a:endParaRPr lang="LID4096" sz="1351" dirty="0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52C953CB-8A46-DFB4-CF0A-5D5C7B47F680}"/>
                </a:ext>
              </a:extLst>
            </p:cNvPr>
            <p:cNvSpPr txBox="1"/>
            <p:nvPr/>
          </p:nvSpPr>
          <p:spPr>
            <a:xfrm>
              <a:off x="2772980" y="2453301"/>
              <a:ext cx="1557472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/>
                <a:t>ont:</a:t>
              </a:r>
              <a:r>
                <a:rPr lang="en-US" sz="1351" b="1" dirty="0" err="1"/>
                <a:t>inCity</a:t>
              </a:r>
              <a:endParaRPr lang="LID4096" sz="1351" dirty="0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07614BA3-15B7-13AA-9DD7-D20CF7F6382D}"/>
                </a:ext>
              </a:extLst>
            </p:cNvPr>
            <p:cNvSpPr txBox="1"/>
            <p:nvPr/>
          </p:nvSpPr>
          <p:spPr>
            <a:xfrm>
              <a:off x="6809619" y="3035093"/>
              <a:ext cx="1516543" cy="29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1" dirty="0" err="1"/>
                <a:t>ont:</a:t>
              </a:r>
              <a:r>
                <a:rPr lang="en-US" sz="1351" b="1" dirty="0" err="1"/>
                <a:t>hasElement</a:t>
              </a:r>
              <a:endParaRPr lang="LID4096" sz="1351" dirty="0"/>
            </a:p>
          </p:txBody>
        </p:sp>
      </p:grpSp>
      <p:cxnSp>
        <p:nvCxnSpPr>
          <p:cNvPr id="61" name="Verbindingslijn: gekromd 60">
            <a:extLst>
              <a:ext uri="{FF2B5EF4-FFF2-40B4-BE49-F238E27FC236}">
                <a16:creationId xmlns:a16="http://schemas.microsoft.com/office/drawing/2014/main" id="{EC81E8D6-F012-3D03-C6CA-02F97AB9CF9A}"/>
              </a:ext>
            </a:extLst>
          </p:cNvPr>
          <p:cNvCxnSpPr>
            <a:cxnSpLocks/>
            <a:stCxn id="6" idx="0"/>
            <a:endCxn id="29" idx="2"/>
          </p:cNvCxnSpPr>
          <p:nvPr/>
        </p:nvCxnSpPr>
        <p:spPr>
          <a:xfrm rot="5400000" flipH="1" flipV="1">
            <a:off x="5649389" y="664196"/>
            <a:ext cx="879711" cy="416076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2477E4FD-017A-7F59-AB37-50CFBAFBB284}"/>
              </a:ext>
            </a:extLst>
          </p:cNvPr>
          <p:cNvSpPr txBox="1"/>
          <p:nvPr/>
        </p:nvSpPr>
        <p:spPr>
          <a:xfrm>
            <a:off x="7159633" y="2712255"/>
            <a:ext cx="1577161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rdf:</a:t>
            </a:r>
            <a:r>
              <a:rPr lang="en-US" sz="1351" b="1" dirty="0" err="1"/>
              <a:t>type</a:t>
            </a:r>
            <a:endParaRPr lang="LID4096" sz="1351" dirty="0"/>
          </a:p>
        </p:txBody>
      </p:sp>
    </p:spTree>
    <p:extLst>
      <p:ext uri="{BB962C8B-B14F-4D97-AF65-F5344CB8AC3E}">
        <p14:creationId xmlns:p14="http://schemas.microsoft.com/office/powerpoint/2010/main" val="115664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15687-2C3D-D221-8517-65235CBB5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FAC527AF-69CD-42F4-EF79-728D28BFD6AE}"/>
              </a:ext>
            </a:extLst>
          </p:cNvPr>
          <p:cNvSpPr/>
          <p:nvPr/>
        </p:nvSpPr>
        <p:spPr>
          <a:xfrm>
            <a:off x="0" y="0"/>
            <a:ext cx="12192000" cy="3043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CDCF6EE5-0E28-3FCC-9EB1-A9AE8C54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67" y="691615"/>
            <a:ext cx="10075333" cy="718717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Ontologies</a:t>
            </a:r>
            <a:endParaRPr lang="LID4096" b="1" dirty="0">
              <a:solidFill>
                <a:schemeClr val="bg2"/>
              </a:solidFill>
            </a:endParaRPr>
          </a:p>
        </p:txBody>
      </p:sp>
      <p:sp>
        <p:nvSpPr>
          <p:cNvPr id="14" name="Tijdelijke aanduiding voor voettekst 3">
            <a:extLst>
              <a:ext uri="{FF2B5EF4-FFF2-40B4-BE49-F238E27FC236}">
                <a16:creationId xmlns:a16="http://schemas.microsoft.com/office/drawing/2014/main" id="{5335C95A-14E7-4594-6A46-5D2EBBDE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 dirty="0"/>
              <a:t>Web-based BIM</a:t>
            </a:r>
          </a:p>
        </p:txBody>
      </p:sp>
      <p:sp>
        <p:nvSpPr>
          <p:cNvPr id="16" name="Tijdelijke aanduiding voor dianummer 4">
            <a:extLst>
              <a:ext uri="{FF2B5EF4-FFF2-40B4-BE49-F238E27FC236}">
                <a16:creationId xmlns:a16="http://schemas.microsoft.com/office/drawing/2014/main" id="{57F91BD3-63D9-F18D-8304-5DBFCFA0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t>75</a:t>
            </a:fld>
            <a:endParaRPr lang="en-GB" dirty="0"/>
          </a:p>
        </p:txBody>
      </p:sp>
      <p:sp>
        <p:nvSpPr>
          <p:cNvPr id="41" name="Tijdelijke aanduiding voor inhoud 4">
            <a:extLst>
              <a:ext uri="{FF2B5EF4-FFF2-40B4-BE49-F238E27FC236}">
                <a16:creationId xmlns:a16="http://schemas.microsoft.com/office/drawing/2014/main" id="{3EF50FF6-5ACF-0CB8-D466-9FCD3035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67" y="691616"/>
            <a:ext cx="7437968" cy="2351585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Abstract representation of concepts</a:t>
            </a:r>
          </a:p>
          <a:p>
            <a:r>
              <a:rPr lang="en-US" dirty="0">
                <a:solidFill>
                  <a:schemeClr val="bg2"/>
                </a:solidFill>
              </a:rPr>
              <a:t>Terminology box (</a:t>
            </a:r>
            <a:r>
              <a:rPr lang="en-US" dirty="0" err="1">
                <a:solidFill>
                  <a:schemeClr val="bg2"/>
                </a:solidFill>
              </a:rPr>
              <a:t>Tbox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r>
              <a:rPr lang="en-US" dirty="0">
                <a:solidFill>
                  <a:schemeClr val="bg2"/>
                </a:solidFill>
              </a:rPr>
              <a:t>Ontologies, Vocabularies, Taxonomies, </a:t>
            </a:r>
          </a:p>
          <a:p>
            <a:r>
              <a:rPr lang="en-US" dirty="0">
                <a:solidFill>
                  <a:schemeClr val="bg2"/>
                </a:solidFill>
              </a:rPr>
              <a:t>Object type libraries (OTL), dictionaries, </a:t>
            </a:r>
            <a:r>
              <a:rPr lang="en-US" dirty="0" err="1">
                <a:solidFill>
                  <a:schemeClr val="bg2"/>
                </a:solidFill>
              </a:rPr>
              <a:t>masterdata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Happens in </a:t>
            </a:r>
            <a:r>
              <a:rPr lang="en-US" b="1" dirty="0">
                <a:solidFill>
                  <a:schemeClr val="bg2"/>
                </a:solidFill>
              </a:rPr>
              <a:t>ontology editors</a:t>
            </a:r>
            <a:r>
              <a:rPr lang="en-US" dirty="0">
                <a:solidFill>
                  <a:schemeClr val="bg2"/>
                </a:solidFill>
              </a:rPr>
              <a:t>, such as Stanford Protégé</a:t>
            </a:r>
            <a:r>
              <a:rPr lang="en-US" b="1" dirty="0">
                <a:solidFill>
                  <a:schemeClr val="bg2"/>
                </a:solidFill>
              </a:rPr>
              <a:t> </a:t>
            </a:r>
          </a:p>
          <a:p>
            <a:endParaRPr lang="LID4096" dirty="0">
              <a:solidFill>
                <a:schemeClr val="bg2"/>
              </a:solidFill>
            </a:endParaRPr>
          </a:p>
        </p:txBody>
      </p:sp>
      <p:sp>
        <p:nvSpPr>
          <p:cNvPr id="50" name="Tijdelijke aanduiding voor inhoud 4">
            <a:extLst>
              <a:ext uri="{FF2B5EF4-FFF2-40B4-BE49-F238E27FC236}">
                <a16:creationId xmlns:a16="http://schemas.microsoft.com/office/drawing/2014/main" id="{A7F5ACFC-8559-9523-BFFA-198BB3EB8D08}"/>
              </a:ext>
            </a:extLst>
          </p:cNvPr>
          <p:cNvSpPr txBox="1">
            <a:spLocks/>
          </p:cNvSpPr>
          <p:nvPr/>
        </p:nvSpPr>
        <p:spPr>
          <a:xfrm>
            <a:off x="3742267" y="3729012"/>
            <a:ext cx="7437968" cy="2351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Unique real-world phenomena (or ‘things’)</a:t>
            </a:r>
          </a:p>
          <a:p>
            <a:r>
              <a:rPr lang="en-US" sz="2600" dirty="0"/>
              <a:t>Assertion box (</a:t>
            </a:r>
            <a:r>
              <a:rPr lang="en-US" sz="2600" dirty="0" err="1"/>
              <a:t>Abox</a:t>
            </a:r>
            <a:r>
              <a:rPr lang="en-US" sz="2600" dirty="0"/>
              <a:t>)</a:t>
            </a:r>
          </a:p>
          <a:p>
            <a:r>
              <a:rPr lang="en-US" sz="2600" dirty="0"/>
              <a:t>Instances, or data</a:t>
            </a:r>
          </a:p>
          <a:p>
            <a:r>
              <a:rPr lang="en-US" sz="2600" dirty="0"/>
              <a:t>Ontologies and Data are represented in different files</a:t>
            </a:r>
          </a:p>
          <a:p>
            <a:r>
              <a:rPr lang="en-US" sz="2600" dirty="0"/>
              <a:t>Happens in </a:t>
            </a:r>
            <a:r>
              <a:rPr lang="en-US" sz="2600" b="1" dirty="0"/>
              <a:t>graph databases</a:t>
            </a:r>
            <a:r>
              <a:rPr lang="en-US" sz="2600" dirty="0"/>
              <a:t>, such as </a:t>
            </a:r>
            <a:r>
              <a:rPr lang="en-US" sz="2600" dirty="0" err="1"/>
              <a:t>GraphDB</a:t>
            </a:r>
            <a:endParaRPr lang="en-US" sz="2600" dirty="0"/>
          </a:p>
        </p:txBody>
      </p:sp>
      <p:sp>
        <p:nvSpPr>
          <p:cNvPr id="51" name="Titel 1">
            <a:extLst>
              <a:ext uri="{FF2B5EF4-FFF2-40B4-BE49-F238E27FC236}">
                <a16:creationId xmlns:a16="http://schemas.microsoft.com/office/drawing/2014/main" id="{94D77A2D-CFAB-5E93-E7F6-D43F42508DEF}"/>
              </a:ext>
            </a:extLst>
          </p:cNvPr>
          <p:cNvSpPr txBox="1">
            <a:spLocks/>
          </p:cNvSpPr>
          <p:nvPr/>
        </p:nvSpPr>
        <p:spPr>
          <a:xfrm>
            <a:off x="1011766" y="3739615"/>
            <a:ext cx="10075333" cy="71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</a:t>
            </a:r>
            <a:endParaRPr lang="LID4096" sz="3600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CBAC20AC-A871-E67F-15C9-B861205F9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11" y="1443208"/>
            <a:ext cx="2074189" cy="644680"/>
          </a:xfrm>
          <a:prstGeom prst="rect">
            <a:avLst/>
          </a:prstGeom>
        </p:spPr>
      </p:pic>
      <p:pic>
        <p:nvPicPr>
          <p:cNvPr id="55" name="Afbeelding 54" descr="Afbeelding met Lettertype, Graphics, tekst, grafische vormgeving&#10;&#10;Automatisch gegenereerde beschrijving">
            <a:extLst>
              <a:ext uri="{FF2B5EF4-FFF2-40B4-BE49-F238E27FC236}">
                <a16:creationId xmlns:a16="http://schemas.microsoft.com/office/drawing/2014/main" id="{81E1CE4A-DF7E-C6F9-3E0D-8CA2A6D9E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11" y="4451551"/>
            <a:ext cx="2074189" cy="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EDABD0-1600-C774-1DAE-C180F635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D0167-3431-8D01-603F-CBF99964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Protégé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DD79A5-5CBB-40A4-919B-2EDFC917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E3AE4D6-1AB7-D5CA-ECE5-3C833E6E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AB433C3-8F14-74AE-D567-2CB1D5E6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84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55323-7F14-E9D2-E1EC-F25DD105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6677A-AC0D-E95C-F76C-A56CD34D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Building Data ontologies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09C588-F8DC-ABA9-B178-2698607A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2768583-3EE9-904C-4886-FB7CDAEC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5D2590-3CD6-A1BE-B5F6-8029FC4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33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Afbeelding met persoon, Menselijk gezicht, kleding, overdekt&#10;&#10;Automatisch gegenereerde beschrijving">
            <a:extLst>
              <a:ext uri="{FF2B5EF4-FFF2-40B4-BE49-F238E27FC236}">
                <a16:creationId xmlns:a16="http://schemas.microsoft.com/office/drawing/2014/main" id="{19690B7B-29D8-4703-44DE-0CFDAA395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06" y="1905000"/>
            <a:ext cx="5360389" cy="4953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it all begun…</a:t>
            </a:r>
            <a:endParaRPr lang="LID4096" b="1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459AD85-67DA-AC66-2E34-E1692E61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09922963"/>
          </a:xfrm>
          <a:prstGeom prst="rect">
            <a:avLst/>
          </a:prstGeom>
        </p:spPr>
      </p:pic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0A2F933A-8365-9828-AAC6-D6E78DB0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16606285-1E4B-F993-CE9E-C36ACE13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8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D5CB15-DFFE-1B2B-D3BC-5CF88B397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E658DD5-4B7D-FC1C-7F47-45A2CDCF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B527534-35AC-96EA-F329-F3B07430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… to where we are now</a:t>
            </a:r>
            <a:endParaRPr lang="LID4096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3D829805-89B3-282D-36FA-E56BA70E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10075335" cy="3896611"/>
          </a:xfrm>
        </p:spPr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b="1" dirty="0"/>
              <a:t>Modular</a:t>
            </a:r>
            <a:r>
              <a:rPr lang="en-US" dirty="0"/>
              <a:t>, small, lightweight ontologies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Plug-and-play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Core ontologies representing basic building information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Domain-specific ontologies representing specific knowledge</a:t>
            </a:r>
            <a:endParaRPr lang="LID4096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4842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13924-E04E-28B9-61C6-380A3EC0F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DCC979C-F033-0F91-BE09-27EC282D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DA5068-363E-FCFF-52E9-E1585506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8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02D773A-D2A8-2799-3DE0-72E93B70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industry has a fragmented nature</a:t>
            </a:r>
            <a:endParaRPr lang="LID4096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6D5F74F9-A4F2-2191-DB6E-A73F2E8B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BIM models are being developed by different disciplines</a:t>
            </a:r>
            <a:endParaRPr lang="LID4096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1B2EA09-DFDE-1276-CF0B-8C7EBC97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66" y="2895486"/>
            <a:ext cx="3680055" cy="274331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0EA1E8B-924A-ED7A-C3C2-B79A5C6F8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28" y="2895486"/>
            <a:ext cx="1983674" cy="274331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CF384D1-FE69-E365-A8CF-8697BA45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509" y="2895486"/>
            <a:ext cx="3784725" cy="27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0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Topology Ontology </a:t>
            </a:r>
            <a:r>
              <a:rPr lang="en-US" dirty="0"/>
              <a:t>BOT</a:t>
            </a:r>
            <a:endParaRPr lang="LID4096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8D9EB0-30EA-643C-8610-1F6BC1243E9E}"/>
              </a:ext>
            </a:extLst>
          </p:cNvPr>
          <p:cNvSpPr txBox="1"/>
          <p:nvPr/>
        </p:nvSpPr>
        <p:spPr>
          <a:xfrm>
            <a:off x="1011767" y="365125"/>
            <a:ext cx="6096000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1" dirty="0">
                <a:solidFill>
                  <a:schemeClr val="tx2"/>
                </a:solidFill>
                <a:latin typeface="Consolas" panose="020B0609020204030204" pitchFamily="49" charset="0"/>
              </a:rPr>
              <a:t>@prefix </a:t>
            </a:r>
            <a:r>
              <a:rPr lang="nl-NL" sz="1351" b="1" dirty="0">
                <a:solidFill>
                  <a:schemeClr val="tx2"/>
                </a:solidFill>
                <a:latin typeface="Consolas" panose="020B0609020204030204" pitchFamily="49" charset="0"/>
              </a:rPr>
              <a:t>bot</a:t>
            </a:r>
            <a:r>
              <a:rPr lang="nl-NL" sz="1351" dirty="0">
                <a:solidFill>
                  <a:schemeClr val="tx2"/>
                </a:solidFill>
                <a:latin typeface="Consolas" panose="020B0609020204030204" pitchFamily="49" charset="0"/>
              </a:rPr>
              <a:t>: &lt;https://w3id.org/bot#&gt;</a:t>
            </a:r>
            <a:endParaRPr lang="LID4096" sz="135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Afbeelding 6" descr="Afbeelding met tekst, Papierprodcut, Post-it-briefje, Vouwpapier&#10;&#10;Automatisch gegenereerde beschrijving">
            <a:extLst>
              <a:ext uri="{FF2B5EF4-FFF2-40B4-BE49-F238E27FC236}">
                <a16:creationId xmlns:a16="http://schemas.microsoft.com/office/drawing/2014/main" id="{AFDFFCD7-B20B-F664-2240-5B1135432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55455"/>
            <a:ext cx="5854700" cy="3329303"/>
          </a:xfrm>
          <a:prstGeom prst="rect">
            <a:avLst/>
          </a:prstGeom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8102602" y="5027116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Element</a:t>
            </a:r>
            <a:endParaRPr lang="LID4096" sz="1351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8102602" y="3998416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Space</a:t>
            </a:r>
            <a:endParaRPr lang="LID4096" sz="1351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8102601" y="2969716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Storey</a:t>
            </a:r>
            <a:endParaRPr lang="LID4096" sz="1351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9134929" y="1489651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hasBuilding</a:t>
            </a:r>
            <a:endParaRPr lang="LID4096" sz="1351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9134929" y="1407616"/>
            <a:ext cx="1" cy="5334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8102601" y="1941016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Building</a:t>
            </a:r>
            <a:endParaRPr lang="LID4096" sz="1351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8102600" y="874216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Site</a:t>
            </a:r>
            <a:endParaRPr lang="LID4096" sz="1351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9134929" y="2474417"/>
            <a:ext cx="1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9134929" y="2537401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hasStorey</a:t>
            </a:r>
            <a:endParaRPr lang="LID4096" sz="1351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9134930" y="3503117"/>
            <a:ext cx="1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9134928" y="3564256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hasSpace</a:t>
            </a:r>
            <a:endParaRPr lang="LID4096" sz="1351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9134931" y="4531817"/>
            <a:ext cx="0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9134926" y="4591111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hasElement</a:t>
            </a:r>
            <a:endParaRPr lang="LID4096" sz="1351" dirty="0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9CD6C980-6C39-2D21-DA2D-5BCB8D6933FC}"/>
              </a:ext>
            </a:extLst>
          </p:cNvPr>
          <p:cNvSpPr txBox="1"/>
          <p:nvPr/>
        </p:nvSpPr>
        <p:spPr>
          <a:xfrm rot="5400000">
            <a:off x="9366604" y="2552914"/>
            <a:ext cx="3657603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Zone</a:t>
            </a:r>
            <a:endParaRPr lang="LID4096" sz="1351" dirty="0"/>
          </a:p>
        </p:txBody>
      </p:sp>
      <p:sp>
        <p:nvSpPr>
          <p:cNvPr id="55" name="Vierkante haak rechts 54">
            <a:extLst>
              <a:ext uri="{FF2B5EF4-FFF2-40B4-BE49-F238E27FC236}">
                <a16:creationId xmlns:a16="http://schemas.microsoft.com/office/drawing/2014/main" id="{F8545320-A833-9C05-1DD3-8F1332CAFF46}"/>
              </a:ext>
            </a:extLst>
          </p:cNvPr>
          <p:cNvSpPr/>
          <p:nvPr/>
        </p:nvSpPr>
        <p:spPr>
          <a:xfrm>
            <a:off x="10657322" y="874216"/>
            <a:ext cx="331541" cy="3657600"/>
          </a:xfrm>
          <a:prstGeom prst="rightBracket">
            <a:avLst>
              <a:gd name="adj" fmla="val 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1351"/>
          </a:p>
        </p:txBody>
      </p:sp>
      <p:cxnSp>
        <p:nvCxnSpPr>
          <p:cNvPr id="56" name="Verbindingslijn: gekromd 55">
            <a:extLst>
              <a:ext uri="{FF2B5EF4-FFF2-40B4-BE49-F238E27FC236}">
                <a16:creationId xmlns:a16="http://schemas.microsoft.com/office/drawing/2014/main" id="{67DA6562-7A1C-B599-B637-29802335DD4C}"/>
              </a:ext>
            </a:extLst>
          </p:cNvPr>
          <p:cNvCxnSpPr>
            <a:cxnSpLocks/>
          </p:cNvCxnSpPr>
          <p:nvPr/>
        </p:nvCxnSpPr>
        <p:spPr>
          <a:xfrm rot="5400000" flipH="1">
            <a:off x="8102596" y="5272580"/>
            <a:ext cx="266400" cy="266400"/>
          </a:xfrm>
          <a:prstGeom prst="curvedConnector4">
            <a:avLst>
              <a:gd name="adj1" fmla="val -85811"/>
              <a:gd name="adj2" fmla="val 185811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kstvak 62">
            <a:extLst>
              <a:ext uri="{FF2B5EF4-FFF2-40B4-BE49-F238E27FC236}">
                <a16:creationId xmlns:a16="http://schemas.microsoft.com/office/drawing/2014/main" id="{E829D228-4994-5B82-E0FD-3DE7B52B2E66}"/>
              </a:ext>
            </a:extLst>
          </p:cNvPr>
          <p:cNvSpPr txBox="1"/>
          <p:nvPr/>
        </p:nvSpPr>
        <p:spPr>
          <a:xfrm>
            <a:off x="6949393" y="6389089"/>
            <a:ext cx="230640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hasSubElement</a:t>
            </a:r>
            <a:endParaRPr lang="en-US" sz="1351" b="1" dirty="0"/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3D151D71-5889-03F2-71B6-229695C4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F9FAF5E-F4D2-86E7-46A7-48972CB7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65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Topology Ontology BOT</a:t>
            </a:r>
            <a:endParaRPr lang="LID4096" b="1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8D9EB0-30EA-643C-8610-1F6BC1243E9E}"/>
              </a:ext>
            </a:extLst>
          </p:cNvPr>
          <p:cNvSpPr txBox="1"/>
          <p:nvPr/>
        </p:nvSpPr>
        <p:spPr>
          <a:xfrm>
            <a:off x="1011767" y="365124"/>
            <a:ext cx="6096000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1" dirty="0">
                <a:solidFill>
                  <a:schemeClr val="tx2"/>
                </a:solidFill>
                <a:latin typeface="Consolas" panose="020B0609020204030204" pitchFamily="49" charset="0"/>
              </a:rPr>
              <a:t>@prefix </a:t>
            </a:r>
            <a:r>
              <a:rPr lang="nl-NL" sz="1351" b="1" dirty="0">
                <a:solidFill>
                  <a:schemeClr val="tx2"/>
                </a:solidFill>
                <a:latin typeface="Consolas" panose="020B0609020204030204" pitchFamily="49" charset="0"/>
              </a:rPr>
              <a:t>bot</a:t>
            </a:r>
            <a:r>
              <a:rPr lang="nl-NL" sz="1351" dirty="0">
                <a:solidFill>
                  <a:schemeClr val="tx2"/>
                </a:solidFill>
                <a:latin typeface="Consolas" panose="020B0609020204030204" pitchFamily="49" charset="0"/>
              </a:rPr>
              <a:t>: &lt;https://w3id.org/bot#&gt;</a:t>
            </a:r>
            <a:endParaRPr lang="LID4096" sz="135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8467873" y="4361847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Element</a:t>
            </a:r>
            <a:endParaRPr lang="LID4096" sz="1351" b="1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9500194" y="3016252"/>
            <a:ext cx="7" cy="134559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9500197" y="3506248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hasElement</a:t>
            </a:r>
            <a:endParaRPr lang="LID4096" sz="1351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E829D228-4994-5B82-E0FD-3DE7B52B2E66}"/>
              </a:ext>
            </a:extLst>
          </p:cNvPr>
          <p:cNvSpPr txBox="1"/>
          <p:nvPr/>
        </p:nvSpPr>
        <p:spPr>
          <a:xfrm>
            <a:off x="6617302" y="4525915"/>
            <a:ext cx="230640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interfaceOf</a:t>
            </a:r>
            <a:endParaRPr lang="en-US" sz="1351" b="1" dirty="0"/>
          </a:p>
        </p:txBody>
      </p:sp>
      <p:pic>
        <p:nvPicPr>
          <p:cNvPr id="5" name="Afbeelding 4" descr="Afbeelding met schermopname&#10;&#10;Automatisch gegenereerde beschrijving">
            <a:extLst>
              <a:ext uri="{FF2B5EF4-FFF2-40B4-BE49-F238E27FC236}">
                <a16:creationId xmlns:a16="http://schemas.microsoft.com/office/drawing/2014/main" id="{A327D9D4-F313-19CD-63AE-05EE2CC1F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" y="2159591"/>
            <a:ext cx="5254753" cy="2740343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FAB6AFB-9A3C-25B4-A1B0-76DF49A16551}"/>
              </a:ext>
            </a:extLst>
          </p:cNvPr>
          <p:cNvSpPr/>
          <p:nvPr/>
        </p:nvSpPr>
        <p:spPr>
          <a:xfrm>
            <a:off x="8467866" y="2482851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Zone</a:t>
            </a:r>
            <a:endParaRPr lang="LID4096" sz="1351" b="1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8ADC2F0-4E3D-3225-92C0-BE25B0C19C92}"/>
              </a:ext>
            </a:extLst>
          </p:cNvPr>
          <p:cNvSpPr/>
          <p:nvPr/>
        </p:nvSpPr>
        <p:spPr>
          <a:xfrm>
            <a:off x="6617302" y="3415016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Interface</a:t>
            </a:r>
            <a:endParaRPr lang="LID4096" sz="1351" b="1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86985B9-7152-F494-B812-24A7E81DC82E}"/>
              </a:ext>
            </a:extLst>
          </p:cNvPr>
          <p:cNvSpPr txBox="1"/>
          <p:nvPr/>
        </p:nvSpPr>
        <p:spPr>
          <a:xfrm>
            <a:off x="6617301" y="2473451"/>
            <a:ext cx="230640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interfaceOf</a:t>
            </a:r>
            <a:endParaRPr lang="en-US" sz="1351" b="1" dirty="0"/>
          </a:p>
        </p:txBody>
      </p: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15E409C0-B563-CF90-F087-C89FFB473C78}"/>
              </a:ext>
            </a:extLst>
          </p:cNvPr>
          <p:cNvCxnSpPr>
            <a:cxnSpLocks/>
            <a:stCxn id="11" idx="0"/>
            <a:endCxn id="6" idx="1"/>
          </p:cNvCxnSpPr>
          <p:nvPr/>
        </p:nvCxnSpPr>
        <p:spPr>
          <a:xfrm rot="5400000" flipH="1" flipV="1">
            <a:off x="7726017" y="2673168"/>
            <a:ext cx="665465" cy="818235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C3DD0AB0-7F63-7957-7FD8-13EF8A5334B2}"/>
              </a:ext>
            </a:extLst>
          </p:cNvPr>
          <p:cNvCxnSpPr>
            <a:cxnSpLocks/>
            <a:stCxn id="11" idx="2"/>
            <a:endCxn id="8" idx="1"/>
          </p:cNvCxnSpPr>
          <p:nvPr/>
        </p:nvCxnSpPr>
        <p:spPr>
          <a:xfrm rot="16200000" flipH="1">
            <a:off x="7718685" y="3879361"/>
            <a:ext cx="680131" cy="818241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A2BAD4C3-2D72-C25C-FE94-31CC76CE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E332903B-0A80-A6FD-819F-CFA27BD4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48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 can extend BOT with other modular ontologies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2" y="52965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Element</a:t>
            </a:r>
            <a:endParaRPr lang="LID4096" sz="1351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2" y="42678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Space</a:t>
            </a:r>
            <a:endParaRPr lang="LID4096" sz="1351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1" y="32391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Storey</a:t>
            </a:r>
            <a:endParaRPr lang="LID4096" sz="1351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9" y="1759067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hasBuilding</a:t>
            </a:r>
            <a:endParaRPr lang="LID4096" sz="1351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9" y="1677032"/>
            <a:ext cx="1" cy="5334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201" y="22104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Building</a:t>
            </a:r>
            <a:endParaRPr lang="LID4096" sz="1351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200" y="11436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Site</a:t>
            </a:r>
            <a:endParaRPr lang="LID4096" sz="1351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9" y="2743833"/>
            <a:ext cx="1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9" y="2806817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hasStorey</a:t>
            </a:r>
            <a:endParaRPr lang="LID4096" sz="1351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30" y="3772533"/>
            <a:ext cx="1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8" y="3833672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hasSpace</a:t>
            </a:r>
            <a:endParaRPr lang="LID4096" sz="1351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1" y="4801233"/>
            <a:ext cx="0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6" y="4860527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hasElement</a:t>
            </a:r>
            <a:endParaRPr lang="LID4096" sz="135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20D6875-6A68-B48D-AA5D-0A98C3832D11}"/>
              </a:ext>
            </a:extLst>
          </p:cNvPr>
          <p:cNvSpPr/>
          <p:nvPr/>
        </p:nvSpPr>
        <p:spPr>
          <a:xfrm>
            <a:off x="8629653" y="3845040"/>
            <a:ext cx="2064657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d:</a:t>
            </a:r>
            <a:r>
              <a:rPr lang="en-US" sz="1351" b="1" dirty="0"/>
              <a:t>Wall</a:t>
            </a:r>
            <a:endParaRPr lang="LID4096" sz="1351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32DFAB1-D276-FD7F-2AD3-FBF7E9247F74}"/>
              </a:ext>
            </a:extLst>
          </p:cNvPr>
          <p:cNvSpPr/>
          <p:nvPr/>
        </p:nvSpPr>
        <p:spPr>
          <a:xfrm>
            <a:off x="9359454" y="4873740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e:</a:t>
            </a:r>
            <a:r>
              <a:rPr lang="en-US" sz="1351" b="1" dirty="0"/>
              <a:t>Damage</a:t>
            </a:r>
            <a:endParaRPr lang="LID4096" sz="1351" b="1" dirty="0"/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42025A6A-4C2C-099D-8012-5CFFD6AD400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7347860" y="4111741"/>
            <a:ext cx="1281793" cy="14514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3F19F15B-6719-FC89-0388-16ABA01DED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779233" y="4261189"/>
            <a:ext cx="495300" cy="72980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9B409B1-6281-8F4C-0B76-FE263B273FDF}"/>
              </a:ext>
            </a:extLst>
          </p:cNvPr>
          <p:cNvSpPr/>
          <p:nvPr/>
        </p:nvSpPr>
        <p:spPr>
          <a:xfrm>
            <a:off x="9105905" y="2815269"/>
            <a:ext cx="2580820" cy="533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d:</a:t>
            </a:r>
            <a:r>
              <a:rPr lang="en-US" sz="1351" b="1" dirty="0"/>
              <a:t>ThermalInsulation</a:t>
            </a:r>
            <a:endParaRPr lang="LID4096" sz="1351" b="1" dirty="0"/>
          </a:p>
        </p:txBody>
      </p: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19D71350-5BFA-123C-B1A6-429D4E034356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rot="5400000" flipH="1" flipV="1">
            <a:off x="9780963" y="3229688"/>
            <a:ext cx="496371" cy="73433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A5FCEE0E-6EA7-1C3F-E700-61457FB3CED4}"/>
              </a:ext>
            </a:extLst>
          </p:cNvPr>
          <p:cNvSpPr/>
          <p:nvPr/>
        </p:nvSpPr>
        <p:spPr>
          <a:xfrm>
            <a:off x="1497693" y="1323020"/>
            <a:ext cx="2064657" cy="5334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a:</a:t>
            </a:r>
            <a:r>
              <a:rPr lang="en-US" sz="1351" b="1" dirty="0"/>
              <a:t>Geometry</a:t>
            </a:r>
            <a:endParaRPr lang="LID4096" sz="1351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44309CF-49BA-CF9D-407C-D65DB0F79313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589721"/>
            <a:ext cx="1720851" cy="88741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09A8ABD1-2998-DF24-37A1-F8105CFCDBED}"/>
              </a:ext>
            </a:extLst>
          </p:cNvPr>
          <p:cNvSpPr/>
          <p:nvPr/>
        </p:nvSpPr>
        <p:spPr>
          <a:xfrm>
            <a:off x="1497693" y="3136204"/>
            <a:ext cx="2064657" cy="5334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b:</a:t>
            </a:r>
            <a:r>
              <a:rPr lang="en-US" sz="1351" b="1" dirty="0"/>
              <a:t>LectureRoom</a:t>
            </a:r>
            <a:endParaRPr lang="LID4096" sz="1351" b="1" dirty="0"/>
          </a:p>
        </p:txBody>
      </p: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6C093286-3EEC-B85A-FAA8-567C2CB77F23}"/>
              </a:ext>
            </a:extLst>
          </p:cNvPr>
          <p:cNvCxnSpPr>
            <a:cxnSpLocks/>
            <a:stCxn id="9" idx="1"/>
            <a:endCxn id="40" idx="3"/>
          </p:cNvCxnSpPr>
          <p:nvPr/>
        </p:nvCxnSpPr>
        <p:spPr>
          <a:xfrm rot="10800000">
            <a:off x="3562350" y="3402906"/>
            <a:ext cx="1720852" cy="11316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AF09BD99-FFBC-218D-3BAE-3B687FA97AC1}"/>
              </a:ext>
            </a:extLst>
          </p:cNvPr>
          <p:cNvSpPr/>
          <p:nvPr/>
        </p:nvSpPr>
        <p:spPr>
          <a:xfrm>
            <a:off x="9363986" y="1363777"/>
            <a:ext cx="2064657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c:</a:t>
            </a:r>
            <a:r>
              <a:rPr lang="en-US" sz="1351" b="1" dirty="0"/>
              <a:t>City</a:t>
            </a:r>
            <a:endParaRPr lang="LID4096" sz="1351" b="1" dirty="0"/>
          </a:p>
        </p:txBody>
      </p: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EB4DD61B-A18A-EA55-C526-B4191C0E17BA}"/>
              </a:ext>
            </a:extLst>
          </p:cNvPr>
          <p:cNvCxnSpPr>
            <a:cxnSpLocks/>
            <a:stCxn id="17" idx="3"/>
            <a:endCxn id="48" idx="2"/>
          </p:cNvCxnSpPr>
          <p:nvPr/>
        </p:nvCxnSpPr>
        <p:spPr>
          <a:xfrm>
            <a:off x="7347856" y="1410332"/>
            <a:ext cx="3048459" cy="486845"/>
          </a:xfrm>
          <a:prstGeom prst="curvedConnector4">
            <a:avLst>
              <a:gd name="adj1" fmla="val 33068"/>
              <a:gd name="adj2" fmla="val 162607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A980D338-EA89-439E-3E8A-BC40423BFA26}"/>
              </a:ext>
            </a:extLst>
          </p:cNvPr>
          <p:cNvSpPr/>
          <p:nvPr/>
        </p:nvSpPr>
        <p:spPr>
          <a:xfrm>
            <a:off x="1029157" y="4061976"/>
            <a:ext cx="2064657" cy="5334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g:</a:t>
            </a:r>
            <a:r>
              <a:rPr lang="en-US" sz="1351" b="1" dirty="0"/>
              <a:t>Temperature</a:t>
            </a:r>
            <a:endParaRPr lang="LID4096" sz="1351" b="1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4A0FCE11-A0B7-B968-AE94-FC742DCF3BBB}"/>
              </a:ext>
            </a:extLst>
          </p:cNvPr>
          <p:cNvSpPr/>
          <p:nvPr/>
        </p:nvSpPr>
        <p:spPr>
          <a:xfrm>
            <a:off x="1497693" y="5016565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f:</a:t>
            </a:r>
            <a:r>
              <a:rPr lang="en-US" sz="1351" b="1" dirty="0"/>
              <a:t>Sensor</a:t>
            </a:r>
            <a:endParaRPr lang="LID4096" sz="1351" b="1" dirty="0"/>
          </a:p>
        </p:txBody>
      </p:sp>
      <p:cxnSp>
        <p:nvCxnSpPr>
          <p:cNvPr id="59" name="Verbindingslijn: gekromd 58">
            <a:extLst>
              <a:ext uri="{FF2B5EF4-FFF2-40B4-BE49-F238E27FC236}">
                <a16:creationId xmlns:a16="http://schemas.microsoft.com/office/drawing/2014/main" id="{5A0306B9-6E65-7B75-1D51-AB6D3F163FB3}"/>
              </a:ext>
            </a:extLst>
          </p:cNvPr>
          <p:cNvCxnSpPr>
            <a:cxnSpLocks/>
            <a:stCxn id="8" idx="1"/>
            <a:endCxn id="58" idx="3"/>
          </p:cNvCxnSpPr>
          <p:nvPr/>
        </p:nvCxnSpPr>
        <p:spPr>
          <a:xfrm rot="10800000">
            <a:off x="3562351" y="5283267"/>
            <a:ext cx="1720852" cy="27996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kromd 61">
            <a:extLst>
              <a:ext uri="{FF2B5EF4-FFF2-40B4-BE49-F238E27FC236}">
                <a16:creationId xmlns:a16="http://schemas.microsoft.com/office/drawing/2014/main" id="{DD9CC774-DF1A-476D-D351-F16B69775215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16200000" flipV="1">
            <a:off x="2085159" y="4571703"/>
            <a:ext cx="421189" cy="46853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kromd 65">
            <a:extLst>
              <a:ext uri="{FF2B5EF4-FFF2-40B4-BE49-F238E27FC236}">
                <a16:creationId xmlns:a16="http://schemas.microsoft.com/office/drawing/2014/main" id="{B8875ACC-F6B9-7AC5-844F-09161F162FAC}"/>
              </a:ext>
            </a:extLst>
          </p:cNvPr>
          <p:cNvCxnSpPr>
            <a:cxnSpLocks/>
            <a:stCxn id="57" idx="0"/>
            <a:endCxn id="40" idx="2"/>
          </p:cNvCxnSpPr>
          <p:nvPr/>
        </p:nvCxnSpPr>
        <p:spPr>
          <a:xfrm rot="5400000" flipH="1" flipV="1">
            <a:off x="2099569" y="3631523"/>
            <a:ext cx="392372" cy="46853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655416A8-2C3C-1A64-30C3-D8B961360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9BEE2C09-561C-ABFB-E84D-7D996103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2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2" grpId="0" animBg="1"/>
      <p:bldP spid="33" grpId="0" animBg="1"/>
      <p:bldP spid="40" grpId="0" animBg="1"/>
      <p:bldP spid="48" grpId="0" animBg="1"/>
      <p:bldP spid="57" grpId="0" animBg="1"/>
      <p:bldP spid="5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007A-64BB-9738-7FFE-4157DB7E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B47DA-A2FD-87EB-DCDE-7918D413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 can extend BOT with other modular ontologies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05F45FA8-8B30-B2F9-46D0-A4952A7A318A}"/>
              </a:ext>
            </a:extLst>
          </p:cNvPr>
          <p:cNvSpPr/>
          <p:nvPr/>
        </p:nvSpPr>
        <p:spPr>
          <a:xfrm>
            <a:off x="5283202" y="52965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Element</a:t>
            </a:r>
            <a:endParaRPr lang="LID4096" sz="1351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C0A9629A-5CC7-38F3-01DF-CC242EC2B1DE}"/>
              </a:ext>
            </a:extLst>
          </p:cNvPr>
          <p:cNvSpPr/>
          <p:nvPr/>
        </p:nvSpPr>
        <p:spPr>
          <a:xfrm>
            <a:off x="5283202" y="42678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Space</a:t>
            </a:r>
            <a:endParaRPr lang="LID4096" sz="1351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1FB14D2-9852-D90D-F746-D645025E0E51}"/>
              </a:ext>
            </a:extLst>
          </p:cNvPr>
          <p:cNvSpPr/>
          <p:nvPr/>
        </p:nvSpPr>
        <p:spPr>
          <a:xfrm>
            <a:off x="5283201" y="32391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Storey</a:t>
            </a:r>
            <a:endParaRPr lang="LID4096" sz="1351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97643E4-4884-4CC4-CC43-D142C8F2475A}"/>
              </a:ext>
            </a:extLst>
          </p:cNvPr>
          <p:cNvSpPr txBox="1"/>
          <p:nvPr/>
        </p:nvSpPr>
        <p:spPr>
          <a:xfrm>
            <a:off x="6315529" y="1759067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hasBuilding</a:t>
            </a:r>
            <a:endParaRPr lang="LID4096" sz="1351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B2A0761D-74DF-2D09-A544-EE33CA0FB48C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9" y="1677032"/>
            <a:ext cx="1" cy="5334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629B2060-16E5-908A-30AD-70B784713E18}"/>
              </a:ext>
            </a:extLst>
          </p:cNvPr>
          <p:cNvSpPr/>
          <p:nvPr/>
        </p:nvSpPr>
        <p:spPr>
          <a:xfrm>
            <a:off x="5283201" y="22104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Building</a:t>
            </a:r>
            <a:endParaRPr lang="LID4096" sz="1351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82551CA3-9D4D-F1E5-1373-F0ED9A821D07}"/>
              </a:ext>
            </a:extLst>
          </p:cNvPr>
          <p:cNvSpPr/>
          <p:nvPr/>
        </p:nvSpPr>
        <p:spPr>
          <a:xfrm>
            <a:off x="5283200" y="1143632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Site</a:t>
            </a:r>
            <a:endParaRPr lang="LID4096" sz="1351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56EBF8BC-68CB-C309-2C62-202A25445AAC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9" y="2743833"/>
            <a:ext cx="1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CA3CF81E-0DEC-B3F9-331D-93B424127FDA}"/>
              </a:ext>
            </a:extLst>
          </p:cNvPr>
          <p:cNvSpPr txBox="1"/>
          <p:nvPr/>
        </p:nvSpPr>
        <p:spPr>
          <a:xfrm>
            <a:off x="6315529" y="2806817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hasStorey</a:t>
            </a:r>
            <a:endParaRPr lang="LID4096" sz="1351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F994D32D-F3FF-8C55-F027-A9FD1494A90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30" y="3772533"/>
            <a:ext cx="1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2915B72C-DA8B-F0CF-1800-2538D0A8363D}"/>
              </a:ext>
            </a:extLst>
          </p:cNvPr>
          <p:cNvSpPr txBox="1"/>
          <p:nvPr/>
        </p:nvSpPr>
        <p:spPr>
          <a:xfrm>
            <a:off x="6315528" y="3833672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hasSpace</a:t>
            </a:r>
            <a:endParaRPr lang="LID4096" sz="1351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C19CB963-3939-18A9-029B-9459DC26D040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1" y="4801233"/>
            <a:ext cx="0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45EE647A-E995-81EC-E6A7-7F8AA899CE0C}"/>
              </a:ext>
            </a:extLst>
          </p:cNvPr>
          <p:cNvSpPr txBox="1"/>
          <p:nvPr/>
        </p:nvSpPr>
        <p:spPr>
          <a:xfrm>
            <a:off x="6315526" y="4860527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hasElement</a:t>
            </a:r>
            <a:endParaRPr lang="LID4096" sz="1351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79FF551C-1F64-BF62-468C-23F0F02CDE39}"/>
              </a:ext>
            </a:extLst>
          </p:cNvPr>
          <p:cNvSpPr/>
          <p:nvPr/>
        </p:nvSpPr>
        <p:spPr>
          <a:xfrm>
            <a:off x="1497693" y="1323020"/>
            <a:ext cx="2064657" cy="5334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a:</a:t>
            </a:r>
            <a:r>
              <a:rPr lang="en-US" sz="1351" b="1" dirty="0"/>
              <a:t>Geometry</a:t>
            </a:r>
            <a:endParaRPr lang="LID4096" sz="1351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78564662-D6E9-6D62-3B38-E44C3B33FF32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589721"/>
            <a:ext cx="1720851" cy="88741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FEFEAFD-6553-05A9-9F42-165435D4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CAFCDE90-8792-7CA9-5199-FF6F4CEF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0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Ontology for Managing Geometry OMG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2730955" y="3429000"/>
            <a:ext cx="2250620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omg:</a:t>
            </a:r>
            <a:r>
              <a:rPr lang="en-US" sz="1351" b="1" dirty="0" err="1"/>
              <a:t>hasGeometry</a:t>
            </a:r>
            <a:endParaRPr lang="LID4096" sz="1351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3076425" y="3162300"/>
            <a:ext cx="2071913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148338" y="2895600"/>
            <a:ext cx="2064657" cy="5334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omg:</a:t>
            </a:r>
            <a:r>
              <a:rPr lang="en-US" sz="1351" b="1" dirty="0" err="1"/>
              <a:t>Geometry</a:t>
            </a:r>
            <a:endParaRPr lang="LID4096" sz="1351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1011768" y="2895600"/>
            <a:ext cx="2064657" cy="5334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&lt;object&gt;</a:t>
            </a:r>
            <a:endParaRPr lang="LID4096" sz="135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CB3EEBA-8EED-4298-AE55-3A25C110A4C4}"/>
              </a:ext>
            </a:extLst>
          </p:cNvPr>
          <p:cNvSpPr txBox="1"/>
          <p:nvPr/>
        </p:nvSpPr>
        <p:spPr>
          <a:xfrm>
            <a:off x="5635514" y="3429000"/>
            <a:ext cx="438580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omg:</a:t>
            </a:r>
            <a:r>
              <a:rPr lang="en-US" sz="1351" b="1" dirty="0" err="1"/>
              <a:t>hasSimpleGeometryDescription</a:t>
            </a:r>
            <a:endParaRPr lang="LID4096" sz="1351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69563F5-AA65-C39E-758E-F7025E008A76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7212995" y="3162300"/>
            <a:ext cx="173340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8ABD65ED-567A-6EE6-72CB-A74784602A10}"/>
              </a:ext>
            </a:extLst>
          </p:cNvPr>
          <p:cNvSpPr/>
          <p:nvPr/>
        </p:nvSpPr>
        <p:spPr>
          <a:xfrm>
            <a:off x="8946395" y="2895600"/>
            <a:ext cx="2233839" cy="533400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“”^^</a:t>
            </a:r>
            <a:r>
              <a:rPr lang="en-US" sz="1351" dirty="0" err="1"/>
              <a:t>geo:</a:t>
            </a:r>
            <a:r>
              <a:rPr lang="en-US" sz="1351" b="1" dirty="0" err="1"/>
              <a:t>wktLiteral</a:t>
            </a:r>
            <a:endParaRPr lang="LID4096" sz="1351" b="1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E46489C-8DC9-6599-A936-1B588B5C3174}"/>
              </a:ext>
            </a:extLst>
          </p:cNvPr>
          <p:cNvSpPr txBox="1"/>
          <p:nvPr/>
        </p:nvSpPr>
        <p:spPr>
          <a:xfrm>
            <a:off x="1011767" y="365125"/>
            <a:ext cx="6096000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1" dirty="0">
                <a:solidFill>
                  <a:schemeClr val="bg2"/>
                </a:solidFill>
                <a:latin typeface="Consolas" panose="020B0609020204030204" pitchFamily="49" charset="0"/>
              </a:rPr>
              <a:t>@prefix </a:t>
            </a:r>
            <a:r>
              <a:rPr lang="nl-NL" sz="1351" b="1" dirty="0" err="1">
                <a:solidFill>
                  <a:schemeClr val="bg2"/>
                </a:solidFill>
                <a:latin typeface="Consolas" panose="020B0609020204030204" pitchFamily="49" charset="0"/>
              </a:rPr>
              <a:t>omg</a:t>
            </a:r>
            <a:r>
              <a:rPr lang="nl-NL" sz="1351" dirty="0">
                <a:solidFill>
                  <a:schemeClr val="bg2"/>
                </a:solidFill>
                <a:latin typeface="Consolas" panose="020B0609020204030204" pitchFamily="49" charset="0"/>
              </a:rPr>
              <a:t>: &lt;https://w3id.org/omg#&gt;</a:t>
            </a:r>
            <a:endParaRPr lang="LID4096" sz="135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77B4127-E2CC-AE76-DCB3-71B5E37F6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8F1ADB-8D64-95BF-268D-E65E2625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68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Combining ontologies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2999019" y="5349459"/>
            <a:ext cx="2250620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omg:</a:t>
            </a:r>
            <a:r>
              <a:rPr lang="en-US" sz="1351" b="1" dirty="0" err="1"/>
              <a:t>hasGeometry</a:t>
            </a:r>
            <a:endParaRPr lang="LID4096" sz="1351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70922" y="5082757"/>
            <a:ext cx="1906815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077737" y="4816057"/>
            <a:ext cx="2064657" cy="5334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omg:</a:t>
            </a:r>
            <a:r>
              <a:rPr lang="en-US" sz="1351" b="1" dirty="0" err="1"/>
              <a:t>Geometry</a:t>
            </a:r>
            <a:endParaRPr lang="LID4096" sz="1351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CB3EEBA-8EED-4298-AE55-3A25C110A4C4}"/>
              </a:ext>
            </a:extLst>
          </p:cNvPr>
          <p:cNvSpPr txBox="1"/>
          <p:nvPr/>
        </p:nvSpPr>
        <p:spPr>
          <a:xfrm>
            <a:off x="5903578" y="5349459"/>
            <a:ext cx="438580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omg:</a:t>
            </a:r>
            <a:r>
              <a:rPr lang="en-US" sz="1351" b="1" dirty="0" err="1"/>
              <a:t>hasSimpleGeometryDescription</a:t>
            </a:r>
            <a:endParaRPr lang="LID4096" sz="1351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69563F5-AA65-C39E-758E-F7025E008A76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7142393" y="5082757"/>
            <a:ext cx="1710864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8ABD65ED-567A-6EE6-72CB-A74784602A10}"/>
              </a:ext>
            </a:extLst>
          </p:cNvPr>
          <p:cNvSpPr/>
          <p:nvPr/>
        </p:nvSpPr>
        <p:spPr>
          <a:xfrm>
            <a:off x="8853258" y="4816057"/>
            <a:ext cx="2233839" cy="533400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“”^^</a:t>
            </a:r>
            <a:r>
              <a:rPr lang="en-US" sz="1351" dirty="0" err="1"/>
              <a:t>geo:</a:t>
            </a:r>
            <a:r>
              <a:rPr lang="en-US" sz="1351" b="1" dirty="0" err="1"/>
              <a:t>wktLiteral</a:t>
            </a:r>
            <a:endParaRPr lang="LID4096" sz="1351" b="1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CAC5ACA4-CED1-13AF-3E51-A38D1B5842D0}"/>
              </a:ext>
            </a:extLst>
          </p:cNvPr>
          <p:cNvSpPr/>
          <p:nvPr/>
        </p:nvSpPr>
        <p:spPr>
          <a:xfrm>
            <a:off x="1104905" y="4816057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Element</a:t>
            </a:r>
            <a:endParaRPr lang="LID4096" sz="1351" b="1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63E9C85D-C1D8-7A2D-A683-B8B78000C870}"/>
              </a:ext>
            </a:extLst>
          </p:cNvPr>
          <p:cNvSpPr/>
          <p:nvPr/>
        </p:nvSpPr>
        <p:spPr>
          <a:xfrm>
            <a:off x="1104905" y="3787357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Space</a:t>
            </a:r>
            <a:endParaRPr lang="LID4096" sz="1351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DF41A252-B1C0-2AB9-15D6-6E7775D08D35}"/>
              </a:ext>
            </a:extLst>
          </p:cNvPr>
          <p:cNvSpPr/>
          <p:nvPr/>
        </p:nvSpPr>
        <p:spPr>
          <a:xfrm>
            <a:off x="1104905" y="2758657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Storey</a:t>
            </a:r>
            <a:endParaRPr lang="LID4096" sz="1351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A444121-B63D-6258-B03A-2379F8CA53AC}"/>
              </a:ext>
            </a:extLst>
          </p:cNvPr>
          <p:cNvSpPr/>
          <p:nvPr/>
        </p:nvSpPr>
        <p:spPr>
          <a:xfrm>
            <a:off x="1104904" y="1729957"/>
            <a:ext cx="2064657" cy="533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err="1"/>
              <a:t>bot:</a:t>
            </a:r>
            <a:r>
              <a:rPr lang="en-US" sz="1351" b="1" dirty="0" err="1"/>
              <a:t>Building</a:t>
            </a:r>
            <a:endParaRPr lang="LID4096" sz="1351" b="1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C207257A-4111-C64C-3B7A-F1F37C965C2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2137233" y="2263358"/>
            <a:ext cx="1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EB814DE-C136-F99A-7EA2-C8595C1E1A74}"/>
              </a:ext>
            </a:extLst>
          </p:cNvPr>
          <p:cNvSpPr txBox="1"/>
          <p:nvPr/>
        </p:nvSpPr>
        <p:spPr>
          <a:xfrm>
            <a:off x="2137232" y="2326343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hasStorey</a:t>
            </a:r>
            <a:endParaRPr lang="LID4096" sz="1351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DE9D3-FF10-E399-9894-B36B6FD4CC9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137233" y="3292058"/>
            <a:ext cx="1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B23D6D35-A8F2-0C5B-EC0C-48C3AE0B145D}"/>
              </a:ext>
            </a:extLst>
          </p:cNvPr>
          <p:cNvSpPr txBox="1"/>
          <p:nvPr/>
        </p:nvSpPr>
        <p:spPr>
          <a:xfrm>
            <a:off x="2137230" y="3353197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hasSpace</a:t>
            </a:r>
            <a:endParaRPr lang="LID4096" sz="1351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EBC16EE8-A798-53E6-3122-631B14C55E22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2137233" y="4320758"/>
            <a:ext cx="0" cy="495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4B3A9E6-A005-961D-C4D1-121EB54AAECC}"/>
              </a:ext>
            </a:extLst>
          </p:cNvPr>
          <p:cNvSpPr txBox="1"/>
          <p:nvPr/>
        </p:nvSpPr>
        <p:spPr>
          <a:xfrm>
            <a:off x="2137229" y="4380052"/>
            <a:ext cx="185056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1" dirty="0" err="1"/>
              <a:t>bot:</a:t>
            </a:r>
            <a:r>
              <a:rPr lang="en-US" sz="1351" b="1" dirty="0" err="1"/>
              <a:t>hasElement</a:t>
            </a:r>
            <a:endParaRPr lang="LID4096" sz="1351" dirty="0"/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0F08DC9E-2B2A-DF20-9099-84A528E0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73" y="1734909"/>
            <a:ext cx="6277425" cy="4351339"/>
          </a:xfrm>
        </p:spPr>
        <p:txBody>
          <a:bodyPr/>
          <a:lstStyle/>
          <a:p>
            <a:r>
              <a:rPr lang="en-US" dirty="0"/>
              <a:t>Combine BOT and OMG using an object property </a:t>
            </a:r>
            <a:r>
              <a:rPr lang="en-US" b="1" dirty="0" err="1"/>
              <a:t>omg:hasGeometry</a:t>
            </a:r>
            <a:endParaRPr lang="LID4096" dirty="0"/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32AD809-2008-5B97-AEF8-7582D56F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24" name="Tijdelijke aanduiding voor dianummer 4">
            <a:extLst>
              <a:ext uri="{FF2B5EF4-FFF2-40B4-BE49-F238E27FC236}">
                <a16:creationId xmlns:a16="http://schemas.microsoft.com/office/drawing/2014/main" id="{57A97CE8-BF4C-E662-6BD2-3EF88ECA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85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94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Linked Building Data ontologies</a:t>
            </a:r>
            <a:endParaRPr lang="LID4096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Buildings: </a:t>
            </a:r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DogOnt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SAREF4BLDG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</a:t>
            </a:r>
            <a:r>
              <a:rPr lang="en-US" dirty="0"/>
              <a:t>,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ifcOWL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b="1" dirty="0"/>
              <a:t>Element taxonomies: </a:t>
            </a:r>
            <a:r>
              <a:rPr lang="en-US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BEO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b="1" dirty="0"/>
              <a:t>Properties: </a:t>
            </a:r>
            <a:r>
              <a:rPr lang="en-US" dirty="0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OPM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BOP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b="1" dirty="0"/>
              <a:t>Sensors: </a:t>
            </a:r>
            <a:r>
              <a:rPr lang="en-US" dirty="0">
                <a:solidFill>
                  <a:schemeClr val="tx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SOSA/SSN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SAREF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BOP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b="1" dirty="0"/>
              <a:t>Geometry: </a:t>
            </a:r>
            <a:r>
              <a:rPr lang="en-US" dirty="0">
                <a:solidFill>
                  <a:schemeClr val="tx2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GeoSPARQL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GOM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FOG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b="1" dirty="0"/>
              <a:t>HVAC: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Brick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b="1" dirty="0"/>
              <a:t>Provenance, metadata: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PROV-O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DCAT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DublinCore</a:t>
            </a:r>
            <a:endParaRPr lang="en-US" b="1" dirty="0">
              <a:solidFill>
                <a:schemeClr val="tx2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… and many, many more!</a:t>
            </a:r>
          </a:p>
          <a:p>
            <a:endParaRPr lang="en-US" b="1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13EAB9E-36CC-3ED6-C37C-5B183CEF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2E3F68C-F514-8932-B707-5E6B22B8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86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16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AF123-71A9-B662-69C1-CD1BAACE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AA94C-7D72-96CA-A39D-5DFE5880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RDF TTL file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586A60-F294-D0D2-D0CA-8E850D605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E4FB793-2524-71EE-D386-F8441A5F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9E08212-6191-5F3E-72E3-6FE775FC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3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2DF30-B47A-23E6-3C19-97C785FEE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79240-9B4B-DF6C-9123-7E244ADD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B83B30-6248-D384-3243-FA9B9E67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55B5CE0-4088-E7AE-AB7E-B1CB55E6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E1167E-6FAE-E38C-D468-6EE5D6C7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7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02733-782C-635A-A143-ED136AF33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E9DC5-A90B-BF28-8CCC-649E285B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Web-based BIM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244B4C-73D3-26E6-7891-130C553C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Decoupling enables software developers to build </a:t>
            </a:r>
            <a:r>
              <a:rPr lang="en-US" b="1" dirty="0"/>
              <a:t>multiple applications </a:t>
            </a:r>
            <a:r>
              <a:rPr lang="en-US" dirty="0"/>
              <a:t>on top of the same data. </a:t>
            </a:r>
            <a:r>
              <a:rPr lang="en-US" b="1" dirty="0"/>
              <a:t>Let’s test some of those!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6D64A99-11E4-3457-4AD7-C2074FE9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22E3A78-5757-EA13-F2EC-F0DEE3C2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89</a:t>
            </a:fld>
            <a:endParaRPr lang="en-GB" dirty="0"/>
          </a:p>
        </p:txBody>
      </p:sp>
      <p:pic>
        <p:nvPicPr>
          <p:cNvPr id="11" name="Afbeelding 10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19ED2EB2-5574-21FB-DA14-A297957E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t="14222" r="11498" b="13926"/>
          <a:stretch/>
        </p:blipFill>
        <p:spPr>
          <a:xfrm>
            <a:off x="7434838" y="3224149"/>
            <a:ext cx="3652263" cy="2262257"/>
          </a:xfrm>
          <a:prstGeom prst="rect">
            <a:avLst/>
          </a:prstGeom>
        </p:spPr>
      </p:pic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1A7FC1B-C49D-EC04-8756-9D02BFE6610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741143" y="2896267"/>
            <a:ext cx="158627" cy="22912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D49B1F6-43D7-35E6-CD67-16C6D779EF81}"/>
              </a:ext>
            </a:extLst>
          </p:cNvPr>
          <p:cNvCxnSpPr>
            <a:cxnSpLocks/>
            <a:stCxn id="26" idx="7"/>
            <a:endCxn id="27" idx="2"/>
          </p:cNvCxnSpPr>
          <p:nvPr/>
        </p:nvCxnSpPr>
        <p:spPr>
          <a:xfrm flipV="1">
            <a:off x="5018759" y="3016074"/>
            <a:ext cx="560536" cy="10931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8169C54-0B76-F1EB-9501-61EDAE8A9DF4}"/>
              </a:ext>
            </a:extLst>
          </p:cNvPr>
          <p:cNvCxnSpPr>
            <a:cxnSpLocks/>
            <a:stCxn id="26" idx="3"/>
            <a:endCxn id="28" idx="7"/>
          </p:cNvCxnSpPr>
          <p:nvPr/>
        </p:nvCxnSpPr>
        <p:spPr>
          <a:xfrm flipH="1">
            <a:off x="4736777" y="3244379"/>
            <a:ext cx="162992" cy="215148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5484F51-A085-497A-E535-98A90206849F}"/>
              </a:ext>
            </a:extLst>
          </p:cNvPr>
          <p:cNvCxnSpPr>
            <a:cxnSpLocks/>
            <a:stCxn id="26" idx="5"/>
            <a:endCxn id="29" idx="1"/>
          </p:cNvCxnSpPr>
          <p:nvPr/>
        </p:nvCxnSpPr>
        <p:spPr>
          <a:xfrm>
            <a:off x="5018760" y="3244380"/>
            <a:ext cx="269521" cy="385865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83C62582-9EAC-31B5-52AF-B127BA5600DE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5407269" y="3749233"/>
            <a:ext cx="364979" cy="7561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4096072C-0239-F743-6A02-6F4617D579CA}"/>
              </a:ext>
            </a:extLst>
          </p:cNvPr>
          <p:cNvCxnSpPr>
            <a:cxnSpLocks/>
            <a:stCxn id="29" idx="3"/>
            <a:endCxn id="32" idx="7"/>
          </p:cNvCxnSpPr>
          <p:nvPr/>
        </p:nvCxnSpPr>
        <p:spPr>
          <a:xfrm flipH="1">
            <a:off x="5174613" y="3749234"/>
            <a:ext cx="113668" cy="41959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3164671D-6577-E117-336F-AE95FF710F30}"/>
              </a:ext>
            </a:extLst>
          </p:cNvPr>
          <p:cNvCxnSpPr>
            <a:cxnSpLocks/>
            <a:stCxn id="31" idx="5"/>
            <a:endCxn id="32" idx="1"/>
          </p:cNvCxnSpPr>
          <p:nvPr/>
        </p:nvCxnSpPr>
        <p:spPr>
          <a:xfrm>
            <a:off x="4561826" y="3909436"/>
            <a:ext cx="493797" cy="259395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al 24">
            <a:extLst>
              <a:ext uri="{FF2B5EF4-FFF2-40B4-BE49-F238E27FC236}">
                <a16:creationId xmlns:a16="http://schemas.microsoft.com/office/drawing/2014/main" id="{50E26518-72DC-4C97-9DFC-8883430E5F4A}"/>
              </a:ext>
            </a:extLst>
          </p:cNvPr>
          <p:cNvSpPr/>
          <p:nvPr/>
        </p:nvSpPr>
        <p:spPr>
          <a:xfrm>
            <a:off x="4625335" y="2744586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003AE4FA-3F82-98C8-5E94-EED1F80896B4}"/>
              </a:ext>
            </a:extLst>
          </p:cNvPr>
          <p:cNvSpPr/>
          <p:nvPr/>
        </p:nvSpPr>
        <p:spPr>
          <a:xfrm>
            <a:off x="4875126" y="3100746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F8EF53EF-4EA2-F277-76E0-80A9CF977BE1}"/>
              </a:ext>
            </a:extLst>
          </p:cNvPr>
          <p:cNvSpPr/>
          <p:nvPr/>
        </p:nvSpPr>
        <p:spPr>
          <a:xfrm>
            <a:off x="5579295" y="2931935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335D19C1-E427-C579-6AC8-5079C5AD48FD}"/>
              </a:ext>
            </a:extLst>
          </p:cNvPr>
          <p:cNvSpPr/>
          <p:nvPr/>
        </p:nvSpPr>
        <p:spPr>
          <a:xfrm>
            <a:off x="4593144" y="3434883"/>
            <a:ext cx="168277" cy="1682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81E5668A-1159-11AD-72AC-7442A2399396}"/>
              </a:ext>
            </a:extLst>
          </p:cNvPr>
          <p:cNvSpPr/>
          <p:nvPr/>
        </p:nvSpPr>
        <p:spPr>
          <a:xfrm>
            <a:off x="5263636" y="3605600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4368FC3D-4141-6BA7-C612-FACF308A9CC2}"/>
              </a:ext>
            </a:extLst>
          </p:cNvPr>
          <p:cNvSpPr/>
          <p:nvPr/>
        </p:nvSpPr>
        <p:spPr>
          <a:xfrm>
            <a:off x="5774564" y="3758270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4ECF12EC-3933-31D0-25F5-5AD76F37B5EE}"/>
              </a:ext>
            </a:extLst>
          </p:cNvPr>
          <p:cNvSpPr/>
          <p:nvPr/>
        </p:nvSpPr>
        <p:spPr>
          <a:xfrm>
            <a:off x="4418192" y="3765803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729337A5-8FED-C32E-D87E-A0AF963EBE72}"/>
              </a:ext>
            </a:extLst>
          </p:cNvPr>
          <p:cNvSpPr/>
          <p:nvPr/>
        </p:nvSpPr>
        <p:spPr>
          <a:xfrm>
            <a:off x="5030979" y="4144187"/>
            <a:ext cx="168277" cy="1682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BA28E7B-D34C-9B7D-7F3B-09B4ECF6F3FE}"/>
              </a:ext>
            </a:extLst>
          </p:cNvPr>
          <p:cNvSpPr/>
          <p:nvPr/>
        </p:nvSpPr>
        <p:spPr>
          <a:xfrm>
            <a:off x="4818144" y="4498734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BBA6E64F-CF73-2B8D-7AB1-045AAA515B2E}"/>
              </a:ext>
            </a:extLst>
          </p:cNvPr>
          <p:cNvSpPr/>
          <p:nvPr/>
        </p:nvSpPr>
        <p:spPr>
          <a:xfrm>
            <a:off x="4395631" y="4267132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0F1FC4CE-744A-B7F6-D6BF-D5DE1EC290C8}"/>
              </a:ext>
            </a:extLst>
          </p:cNvPr>
          <p:cNvSpPr/>
          <p:nvPr/>
        </p:nvSpPr>
        <p:spPr>
          <a:xfrm>
            <a:off x="4362711" y="4856102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DAFDC1B6-C17F-51DD-5001-2CB0961369C4}"/>
              </a:ext>
            </a:extLst>
          </p:cNvPr>
          <p:cNvSpPr/>
          <p:nvPr/>
        </p:nvSpPr>
        <p:spPr>
          <a:xfrm>
            <a:off x="5017534" y="4888135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A3B15812-21B7-FB91-BB1F-3395E2BEF263}"/>
              </a:ext>
            </a:extLst>
          </p:cNvPr>
          <p:cNvSpPr/>
          <p:nvPr/>
        </p:nvSpPr>
        <p:spPr>
          <a:xfrm>
            <a:off x="3920375" y="4551208"/>
            <a:ext cx="168277" cy="1682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A5979050-1086-5D7A-DA15-4CEC3195C900}"/>
              </a:ext>
            </a:extLst>
          </p:cNvPr>
          <p:cNvCxnSpPr>
            <a:cxnSpLocks/>
            <a:stCxn id="37" idx="3"/>
            <a:endCxn id="39" idx="7"/>
          </p:cNvCxnSpPr>
          <p:nvPr/>
        </p:nvCxnSpPr>
        <p:spPr>
          <a:xfrm flipH="1">
            <a:off x="4506344" y="4642367"/>
            <a:ext cx="336443" cy="2383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EE84506-5C3F-DD49-FF2B-5480B04B9694}"/>
              </a:ext>
            </a:extLst>
          </p:cNvPr>
          <p:cNvCxnSpPr>
            <a:stCxn id="39" idx="6"/>
            <a:endCxn id="40" idx="2"/>
          </p:cNvCxnSpPr>
          <p:nvPr/>
        </p:nvCxnSpPr>
        <p:spPr>
          <a:xfrm>
            <a:off x="4530989" y="4940241"/>
            <a:ext cx="486545" cy="3203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2422DBE2-1079-1788-4A6C-1920A49C3EF2}"/>
              </a:ext>
            </a:extLst>
          </p:cNvPr>
          <p:cNvCxnSpPr>
            <a:stCxn id="39" idx="0"/>
            <a:endCxn id="38" idx="4"/>
          </p:cNvCxnSpPr>
          <p:nvPr/>
        </p:nvCxnSpPr>
        <p:spPr>
          <a:xfrm flipV="1">
            <a:off x="4446851" y="4435410"/>
            <a:ext cx="32920" cy="42069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169D2331-5974-4D1A-EE48-34343B18DA3E}"/>
              </a:ext>
            </a:extLst>
          </p:cNvPr>
          <p:cNvCxnSpPr>
            <a:stCxn id="41" idx="5"/>
            <a:endCxn id="39" idx="1"/>
          </p:cNvCxnSpPr>
          <p:nvPr/>
        </p:nvCxnSpPr>
        <p:spPr>
          <a:xfrm>
            <a:off x="4064008" y="4694842"/>
            <a:ext cx="323347" cy="1859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A2548A3-3B6F-F25A-A5A8-066B8E8ACFDA}"/>
              </a:ext>
            </a:extLst>
          </p:cNvPr>
          <p:cNvCxnSpPr>
            <a:stCxn id="41" idx="7"/>
            <a:endCxn id="38" idx="3"/>
          </p:cNvCxnSpPr>
          <p:nvPr/>
        </p:nvCxnSpPr>
        <p:spPr>
          <a:xfrm flipV="1">
            <a:off x="4064008" y="4410765"/>
            <a:ext cx="356267" cy="16508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689A5ADD-AD65-CE67-1D83-1B1C052F16CA}"/>
              </a:ext>
            </a:extLst>
          </p:cNvPr>
          <p:cNvCxnSpPr>
            <a:cxnSpLocks/>
            <a:stCxn id="40" idx="0"/>
            <a:endCxn id="32" idx="4"/>
          </p:cNvCxnSpPr>
          <p:nvPr/>
        </p:nvCxnSpPr>
        <p:spPr>
          <a:xfrm flipV="1">
            <a:off x="5101674" y="4312465"/>
            <a:ext cx="13444" cy="575671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9C9EC7AB-615A-C7CB-9CAE-ADCE03CD40DC}"/>
              </a:ext>
            </a:extLst>
          </p:cNvPr>
          <p:cNvCxnSpPr>
            <a:cxnSpLocks/>
            <a:stCxn id="38" idx="0"/>
            <a:endCxn id="31" idx="4"/>
          </p:cNvCxnSpPr>
          <p:nvPr/>
        </p:nvCxnSpPr>
        <p:spPr>
          <a:xfrm flipV="1">
            <a:off x="4479770" y="3934080"/>
            <a:ext cx="22561" cy="333051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08CF52BD-996E-79C7-63DA-8BD0E5B2891D}"/>
              </a:ext>
            </a:extLst>
          </p:cNvPr>
          <p:cNvSpPr/>
          <p:nvPr/>
        </p:nvSpPr>
        <p:spPr>
          <a:xfrm>
            <a:off x="7435007" y="3578402"/>
            <a:ext cx="3652093" cy="1908004"/>
          </a:xfrm>
          <a:prstGeom prst="roundRect">
            <a:avLst>
              <a:gd name="adj" fmla="val 324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/>
          <a:lstStyle/>
          <a:p>
            <a:pPr algn="ctr"/>
            <a:endParaRPr lang="LID4096" sz="2133" dirty="0"/>
          </a:p>
        </p:txBody>
      </p:sp>
      <p:cxnSp>
        <p:nvCxnSpPr>
          <p:cNvPr id="50" name="Verbindingslijn: gekromd 49">
            <a:extLst>
              <a:ext uri="{FF2B5EF4-FFF2-40B4-BE49-F238E27FC236}">
                <a16:creationId xmlns:a16="http://schemas.microsoft.com/office/drawing/2014/main" id="{6A117324-4FDA-E253-C4A6-EAF7A4919687}"/>
              </a:ext>
            </a:extLst>
          </p:cNvPr>
          <p:cNvCxnSpPr>
            <a:cxnSpLocks/>
            <a:stCxn id="51" idx="2"/>
            <a:endCxn id="30" idx="6"/>
          </p:cNvCxnSpPr>
          <p:nvPr/>
        </p:nvCxnSpPr>
        <p:spPr>
          <a:xfrm rot="10800000">
            <a:off x="5942841" y="3842408"/>
            <a:ext cx="2430680" cy="37937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Parallellogram 50">
            <a:extLst>
              <a:ext uri="{FF2B5EF4-FFF2-40B4-BE49-F238E27FC236}">
                <a16:creationId xmlns:a16="http://schemas.microsoft.com/office/drawing/2014/main" id="{E2268237-43B5-EB6A-50CD-5ACC946598C9}"/>
              </a:ext>
            </a:extLst>
          </p:cNvPr>
          <p:cNvSpPr/>
          <p:nvPr/>
        </p:nvSpPr>
        <p:spPr>
          <a:xfrm rot="230626" flipH="1">
            <a:off x="8360683" y="4153254"/>
            <a:ext cx="178093" cy="147300"/>
          </a:xfrm>
          <a:custGeom>
            <a:avLst/>
            <a:gdLst>
              <a:gd name="connsiteX0" fmla="*/ 0 w 178093"/>
              <a:gd name="connsiteY0" fmla="*/ 147300 h 147300"/>
              <a:gd name="connsiteX1" fmla="*/ 25333 w 178093"/>
              <a:gd name="connsiteY1" fmla="*/ 0 h 147300"/>
              <a:gd name="connsiteX2" fmla="*/ 178093 w 178093"/>
              <a:gd name="connsiteY2" fmla="*/ 0 h 147300"/>
              <a:gd name="connsiteX3" fmla="*/ 152760 w 178093"/>
              <a:gd name="connsiteY3" fmla="*/ 147300 h 147300"/>
              <a:gd name="connsiteX4" fmla="*/ 0 w 178093"/>
              <a:gd name="connsiteY4" fmla="*/ 147300 h 14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093" h="147300" fill="none" extrusionOk="0">
                <a:moveTo>
                  <a:pt x="0" y="147300"/>
                </a:moveTo>
                <a:cubicBezTo>
                  <a:pt x="3746" y="86903"/>
                  <a:pt x="12588" y="59817"/>
                  <a:pt x="25333" y="0"/>
                </a:cubicBezTo>
                <a:cubicBezTo>
                  <a:pt x="80005" y="-2074"/>
                  <a:pt x="144506" y="4120"/>
                  <a:pt x="178093" y="0"/>
                </a:cubicBezTo>
                <a:cubicBezTo>
                  <a:pt x="177758" y="35588"/>
                  <a:pt x="170076" y="84594"/>
                  <a:pt x="152760" y="147300"/>
                </a:cubicBezTo>
                <a:cubicBezTo>
                  <a:pt x="80648" y="147410"/>
                  <a:pt x="52247" y="151275"/>
                  <a:pt x="0" y="147300"/>
                </a:cubicBezTo>
                <a:close/>
              </a:path>
              <a:path w="178093" h="147300" stroke="0" extrusionOk="0">
                <a:moveTo>
                  <a:pt x="0" y="147300"/>
                </a:moveTo>
                <a:cubicBezTo>
                  <a:pt x="4938" y="78510"/>
                  <a:pt x="17875" y="71664"/>
                  <a:pt x="25333" y="0"/>
                </a:cubicBezTo>
                <a:cubicBezTo>
                  <a:pt x="97109" y="-2760"/>
                  <a:pt x="133655" y="2521"/>
                  <a:pt x="178093" y="0"/>
                </a:cubicBezTo>
                <a:cubicBezTo>
                  <a:pt x="167549" y="70788"/>
                  <a:pt x="155168" y="103967"/>
                  <a:pt x="152760" y="147300"/>
                </a:cubicBezTo>
                <a:cubicBezTo>
                  <a:pt x="111519" y="146731"/>
                  <a:pt x="66532" y="141252"/>
                  <a:pt x="0" y="147300"/>
                </a:cubicBez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60126346">
                  <a:prstGeom prst="parallelogram">
                    <a:avLst>
                      <a:gd name="adj" fmla="val 1719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ACD76927-BDA0-48B4-2DED-60BD1D8AD37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858703" y="3926547"/>
            <a:ext cx="84139" cy="48266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88B991ED-6BCC-10BA-FF5C-4AA5A6C34ABD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6002335" y="4159247"/>
            <a:ext cx="334036" cy="2746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2D60D65-2E9C-C0D8-12A0-22B4F22C34E5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 flipV="1">
            <a:off x="6026979" y="4493353"/>
            <a:ext cx="454092" cy="26459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04B960B-7E68-BBA5-EBD0-135E0C99513E}"/>
              </a:ext>
            </a:extLst>
          </p:cNvPr>
          <p:cNvCxnSpPr>
            <a:cxnSpLocks/>
            <a:stCxn id="21" idx="1"/>
            <a:endCxn id="10" idx="5"/>
          </p:cNvCxnSpPr>
          <p:nvPr/>
        </p:nvCxnSpPr>
        <p:spPr>
          <a:xfrm flipH="1" flipV="1">
            <a:off x="6002335" y="4552848"/>
            <a:ext cx="262095" cy="35993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E49D4F8D-1380-7E60-07DF-32363D42C73E}"/>
              </a:ext>
            </a:extLst>
          </p:cNvPr>
          <p:cNvSpPr/>
          <p:nvPr/>
        </p:nvSpPr>
        <p:spPr>
          <a:xfrm>
            <a:off x="5858702" y="4409215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AA1A0B30-4C71-80F2-B442-27D3176EAB91}"/>
              </a:ext>
            </a:extLst>
          </p:cNvPr>
          <p:cNvSpPr/>
          <p:nvPr/>
        </p:nvSpPr>
        <p:spPr>
          <a:xfrm>
            <a:off x="6311727" y="4015614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A381FA0D-4AC8-EAFC-FF7B-4AF67779A582}"/>
              </a:ext>
            </a:extLst>
          </p:cNvPr>
          <p:cNvSpPr/>
          <p:nvPr/>
        </p:nvSpPr>
        <p:spPr>
          <a:xfrm>
            <a:off x="6481071" y="4435674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AE2DD802-1F3D-E623-66AE-8AB55D860AB5}"/>
              </a:ext>
            </a:extLst>
          </p:cNvPr>
          <p:cNvSpPr/>
          <p:nvPr/>
        </p:nvSpPr>
        <p:spPr>
          <a:xfrm>
            <a:off x="6239787" y="4888135"/>
            <a:ext cx="168277" cy="168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AF6B9EED-6399-854F-B249-DE42730A4E2C}"/>
              </a:ext>
            </a:extLst>
          </p:cNvPr>
          <p:cNvSpPr/>
          <p:nvPr/>
        </p:nvSpPr>
        <p:spPr>
          <a:xfrm>
            <a:off x="10161157" y="3684947"/>
            <a:ext cx="817791" cy="400036"/>
          </a:xfrm>
          <a:prstGeom prst="roundRect">
            <a:avLst>
              <a:gd name="adj" fmla="val 5556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rtlCol="0" anchor="t"/>
          <a:lstStyle/>
          <a:p>
            <a:r>
              <a:rPr lang="en-US" sz="533" b="1" dirty="0">
                <a:solidFill>
                  <a:schemeClr val="accent4"/>
                </a:solidFill>
              </a:rPr>
              <a:t>Window</a:t>
            </a:r>
          </a:p>
          <a:p>
            <a:r>
              <a:rPr lang="en-US" sz="533" dirty="0">
                <a:solidFill>
                  <a:schemeClr val="accent4"/>
                </a:solidFill>
              </a:rPr>
              <a:t>Height: 1200 mm</a:t>
            </a:r>
          </a:p>
          <a:p>
            <a:r>
              <a:rPr lang="en-US" sz="533" dirty="0">
                <a:solidFill>
                  <a:schemeClr val="accent4"/>
                </a:solidFill>
              </a:rPr>
              <a:t>Width: 600 mm</a:t>
            </a:r>
            <a:endParaRPr lang="LID4096" sz="800" dirty="0">
              <a:solidFill>
                <a:schemeClr val="accent4"/>
              </a:solidFill>
            </a:endParaRPr>
          </a:p>
        </p:txBody>
      </p:sp>
      <p:grpSp>
        <p:nvGrpSpPr>
          <p:cNvPr id="59" name="Groep 58">
            <a:extLst>
              <a:ext uri="{FF2B5EF4-FFF2-40B4-BE49-F238E27FC236}">
                <a16:creationId xmlns:a16="http://schemas.microsoft.com/office/drawing/2014/main" id="{6B784728-F4F8-A1F8-548D-8A70121E2BBB}"/>
              </a:ext>
            </a:extLst>
          </p:cNvPr>
          <p:cNvGrpSpPr/>
          <p:nvPr/>
        </p:nvGrpSpPr>
        <p:grpSpPr>
          <a:xfrm>
            <a:off x="1037404" y="2896266"/>
            <a:ext cx="1347027" cy="2674801"/>
            <a:chOff x="738385" y="2172199"/>
            <a:chExt cx="1010270" cy="2006101"/>
          </a:xfrm>
        </p:grpSpPr>
        <p:sp>
          <p:nvSpPr>
            <p:cNvPr id="58" name="Rechthoek: afgeronde hoeken 57">
              <a:extLst>
                <a:ext uri="{FF2B5EF4-FFF2-40B4-BE49-F238E27FC236}">
                  <a16:creationId xmlns:a16="http://schemas.microsoft.com/office/drawing/2014/main" id="{D2C58FAB-14D4-9A16-8BC9-0C0B2BFFEFC1}"/>
                </a:ext>
              </a:extLst>
            </p:cNvPr>
            <p:cNvSpPr/>
            <p:nvPr/>
          </p:nvSpPr>
          <p:spPr>
            <a:xfrm>
              <a:off x="788194" y="2221706"/>
              <a:ext cx="902764" cy="1893098"/>
            </a:xfrm>
            <a:prstGeom prst="roundRect">
              <a:avLst>
                <a:gd name="adj" fmla="val 12974"/>
              </a:avLst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2400"/>
            </a:p>
          </p:txBody>
        </p:sp>
        <p:pic>
          <p:nvPicPr>
            <p:cNvPr id="57" name="Afbeelding 56">
              <a:extLst>
                <a:ext uri="{FF2B5EF4-FFF2-40B4-BE49-F238E27FC236}">
                  <a16:creationId xmlns:a16="http://schemas.microsoft.com/office/drawing/2014/main" id="{A49F4E28-B243-8E7D-C90F-897611B87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146" t="7802" r="31025" b="14000"/>
            <a:stretch/>
          </p:blipFill>
          <p:spPr>
            <a:xfrm>
              <a:off x="790575" y="2571750"/>
              <a:ext cx="896230" cy="1321594"/>
            </a:xfrm>
            <a:prstGeom prst="rect">
              <a:avLst/>
            </a:prstGeom>
          </p:spPr>
        </p:pic>
        <p:pic>
          <p:nvPicPr>
            <p:cNvPr id="56" name="Afbeelding 55">
              <a:extLst>
                <a:ext uri="{FF2B5EF4-FFF2-40B4-BE49-F238E27FC236}">
                  <a16:creationId xmlns:a16="http://schemas.microsoft.com/office/drawing/2014/main" id="{2D71ED68-7C8E-1866-8034-46961942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47980" y1="31420" x2="47980" y2="31420"/>
                          <a14:backgroundMark x1="42200" y1="23300" x2="56620" y2="37800"/>
                          <a14:backgroundMark x1="56620" y1="37800" x2="56880" y2="39040"/>
                        </a14:backgroundRemoval>
                      </a14:imgEffect>
                    </a14:imgLayer>
                  </a14:imgProps>
                </a:ext>
              </a:extLst>
            </a:blip>
            <a:srcRect l="29848" t="9657" r="29313" b="9249"/>
            <a:stretch/>
          </p:blipFill>
          <p:spPr>
            <a:xfrm>
              <a:off x="738385" y="2172199"/>
              <a:ext cx="1010270" cy="2006101"/>
            </a:xfrm>
            <a:prstGeom prst="rect">
              <a:avLst/>
            </a:prstGeom>
          </p:spPr>
        </p:pic>
      </p:grpSp>
      <p:cxnSp>
        <p:nvCxnSpPr>
          <p:cNvPr id="60" name="Verbindingslijn: gekromd 59">
            <a:extLst>
              <a:ext uri="{FF2B5EF4-FFF2-40B4-BE49-F238E27FC236}">
                <a16:creationId xmlns:a16="http://schemas.microsoft.com/office/drawing/2014/main" id="{DB9F0A00-0024-40A8-A6AC-AD176A8E6EBF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144409" y="2828725"/>
            <a:ext cx="2480927" cy="1186889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Afbeelding 63" descr="Afbeelding met tekst&#10;&#10;Automatisch gegenereerde beschrijving">
            <a:extLst>
              <a:ext uri="{FF2B5EF4-FFF2-40B4-BE49-F238E27FC236}">
                <a16:creationId xmlns:a16="http://schemas.microsoft.com/office/drawing/2014/main" id="{51816BD3-6723-0908-CC2B-4E44E15588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5"/>
          <a:stretch/>
        </p:blipFill>
        <p:spPr>
          <a:xfrm>
            <a:off x="5975001" y="2363506"/>
            <a:ext cx="1026319" cy="953180"/>
          </a:xfrm>
          <a:prstGeom prst="rect">
            <a:avLst/>
          </a:prstGeom>
          <a:effectLst/>
        </p:spPr>
      </p:pic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326246B4-1EBF-EB49-AB41-217D12076D68}"/>
              </a:ext>
            </a:extLst>
          </p:cNvPr>
          <p:cNvCxnSpPr>
            <a:cxnSpLocks/>
            <a:stCxn id="64" idx="1"/>
            <a:endCxn id="27" idx="7"/>
          </p:cNvCxnSpPr>
          <p:nvPr/>
        </p:nvCxnSpPr>
        <p:spPr>
          <a:xfrm flipH="1">
            <a:off x="5722928" y="2840096"/>
            <a:ext cx="252072" cy="11648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ijdelijke aanduiding voor inhoud 2">
            <a:extLst>
              <a:ext uri="{FF2B5EF4-FFF2-40B4-BE49-F238E27FC236}">
                <a16:creationId xmlns:a16="http://schemas.microsoft.com/office/drawing/2014/main" id="{CDF6F7EE-F284-7B2B-AD7B-E9DA4CE0712D}"/>
              </a:ext>
            </a:extLst>
          </p:cNvPr>
          <p:cNvSpPr txBox="1">
            <a:spLocks/>
          </p:cNvSpPr>
          <p:nvPr/>
        </p:nvSpPr>
        <p:spPr>
          <a:xfrm>
            <a:off x="6043757" y="3200974"/>
            <a:ext cx="1067608" cy="4434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err="1">
                <a:solidFill>
                  <a:schemeClr val="bg2"/>
                </a:solidFill>
              </a:rPr>
              <a:t>MyHouse.ifc</a:t>
            </a:r>
            <a:endParaRPr lang="en-US" sz="14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DA44-7D1B-0134-B2A9-4E77C7107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D50B216-C9A7-A31E-790E-E45E4577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r>
              <a:rPr lang="en-GB">
                <a:solidFill>
                  <a:prstClr val="black"/>
                </a:solidFill>
                <a:latin typeface="Calibri"/>
              </a:rPr>
              <a:t>Web-based BIM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EB5E397-19B8-6CB9-CE77-352590D1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C194BDB0-F4EA-4DD6-8281-CCE2440D0CE0}" type="slidenum">
              <a:rPr lang="en-GB">
                <a:solidFill>
                  <a:prstClr val="black"/>
                </a:solidFill>
                <a:latin typeface="Calibri"/>
              </a:rPr>
              <a:pPr defTabSz="914377"/>
              <a:t>9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64C0D35-BDC1-3C88-75A8-3335C4B6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Integration?</a:t>
            </a:r>
            <a:endParaRPr lang="LID4096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F00BA04-55D1-DB05-15A4-18E84A51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66" y="2895486"/>
            <a:ext cx="3680055" cy="274331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DB40A6B-9251-2430-08BA-679993C7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28" y="2895486"/>
            <a:ext cx="1983674" cy="274331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1285C5B-6A57-E4E1-FF82-A8C25005F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509" y="2895486"/>
            <a:ext cx="3784725" cy="2743314"/>
          </a:xfrm>
          <a:prstGeom prst="rect">
            <a:avLst/>
          </a:prstGeom>
        </p:spPr>
      </p:pic>
      <p:pic>
        <p:nvPicPr>
          <p:cNvPr id="3" name="Afbeelding 2" descr="Afbeelding met gebouw, wolkenkrabber&#10;&#10;Door AI gegenereerde inhoud is mogelijk onjuist.">
            <a:extLst>
              <a:ext uri="{FF2B5EF4-FFF2-40B4-BE49-F238E27FC236}">
                <a16:creationId xmlns:a16="http://schemas.microsoft.com/office/drawing/2014/main" id="{4F845A53-71FB-9BB5-4251-AE62BC2D03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151" y="235056"/>
            <a:ext cx="2051082" cy="2350551"/>
          </a:xfrm>
          <a:prstGeom prst="rect">
            <a:avLst/>
          </a:prstGeom>
        </p:spPr>
      </p:pic>
      <p:pic>
        <p:nvPicPr>
          <p:cNvPr id="11" name="Tijdelijke aanduiding voor inhoud 10" descr="Afbeelding met Graphics, schermopname, Lettertype, grafische vormgeving&#10;&#10;Door AI gegenereerde inhoud is mogelijk onjuist.">
            <a:extLst>
              <a:ext uri="{FF2B5EF4-FFF2-40B4-BE49-F238E27FC236}">
                <a16:creationId xmlns:a16="http://schemas.microsoft.com/office/drawing/2014/main" id="{E0293531-9221-510B-DCB6-F74CFAF46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8" y="3798146"/>
            <a:ext cx="937993" cy="937993"/>
          </a:xfrm>
        </p:spPr>
      </p:pic>
      <p:pic>
        <p:nvPicPr>
          <p:cNvPr id="12" name="Tijdelijke aanduiding voor inhoud 10" descr="Afbeelding met Graphics, schermopname, Lettertype, grafische vormgeving&#10;&#10;Door AI gegenereerde inhoud is mogelijk onjuist.">
            <a:extLst>
              <a:ext uri="{FF2B5EF4-FFF2-40B4-BE49-F238E27FC236}">
                <a16:creationId xmlns:a16="http://schemas.microsoft.com/office/drawing/2014/main" id="{64B1994F-80B7-8F09-90CA-BC32BC091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27" y="3798146"/>
            <a:ext cx="937993" cy="937993"/>
          </a:xfrm>
          <a:prstGeom prst="rect">
            <a:avLst/>
          </a:prstGeom>
        </p:spPr>
      </p:pic>
      <p:pic>
        <p:nvPicPr>
          <p:cNvPr id="13" name="Tijdelijke aanduiding voor inhoud 10" descr="Afbeelding met Graphics, schermopname, Lettertype, grafische vormgeving&#10;&#10;Door AI gegenereerde inhoud is mogelijk onjuist.">
            <a:extLst>
              <a:ext uri="{FF2B5EF4-FFF2-40B4-BE49-F238E27FC236}">
                <a16:creationId xmlns:a16="http://schemas.microsoft.com/office/drawing/2014/main" id="{3DDE34B7-3553-E10E-BFB2-BF9BCFEC1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95" y="2326711"/>
            <a:ext cx="937993" cy="937993"/>
          </a:xfrm>
          <a:prstGeom prst="rect">
            <a:avLst/>
          </a:prstGeom>
        </p:spPr>
      </p:pic>
      <p:sp>
        <p:nvSpPr>
          <p:cNvPr id="14" name="Tijdelijke aanduiding voor inhoud 9">
            <a:extLst>
              <a:ext uri="{FF2B5EF4-FFF2-40B4-BE49-F238E27FC236}">
                <a16:creationId xmlns:a16="http://schemas.microsoft.com/office/drawing/2014/main" id="{EC1C8CC3-22E8-D60D-5042-4489713E3480}"/>
              </a:ext>
            </a:extLst>
          </p:cNvPr>
          <p:cNvSpPr txBox="1">
            <a:spLocks/>
          </p:cNvSpPr>
          <p:nvPr/>
        </p:nvSpPr>
        <p:spPr>
          <a:xfrm>
            <a:off x="1011766" y="1742189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294" indent="-2412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9988" indent="-2412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9" indent="-23706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IFC models are just separate models in the same </a:t>
            </a:r>
          </a:p>
          <a:p>
            <a:r>
              <a:rPr lang="en-US" dirty="0"/>
              <a:t>Coordinate system. How integrated are they?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948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BF7E9-B8BC-236A-C4CA-EB4F3517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68464-D60A-9972-125E-E312BC27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Some online available tools</a:t>
            </a:r>
            <a:endParaRPr lang="LID4096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EEC246-7CB6-C7C4-9343-53C1407F5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LBDviz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HeritageLBDviz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LD-BIM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(Rasmussen &amp; Schlachter)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Loki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Kadaster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2AA4CE-0D7D-7397-20B0-A608631F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AB67BC-E8EC-2F0A-E67D-1F3EDF3D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3048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8CD87-96C7-AA58-FCCF-E1D6BC06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D7C52-5F69-F14F-778A-634AA88C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94DFF9-2F1C-7BD7-890F-044A6CFD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models that are designed for natural language processing tasks, typically pretrained on massive datasets. Examples:</a:t>
            </a:r>
            <a:endParaRPr lang="en-US" b="1" dirty="0"/>
          </a:p>
          <a:p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Claude Sonnet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Gemini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Grok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Each excels in different tasks. Difficult to pick a winner. </a:t>
            </a:r>
          </a:p>
          <a:p>
            <a:endParaRPr lang="en-US" dirty="0"/>
          </a:p>
          <a:p>
            <a:r>
              <a:rPr lang="en-US" dirty="0"/>
              <a:t>Note that the ‘old-school’ Natural Language Processing tools such as </a:t>
            </a:r>
            <a:r>
              <a:rPr lang="en-US" dirty="0" err="1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are still there.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7E23A0A-AFF0-EB7C-BD90-2C3AB98C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5E1F44C-10C0-0C65-68EA-82399C5B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570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564E-1A39-909F-0397-010EA20C9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5F4C0-8F6C-A671-9C47-FF0C5044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combine graphs and LLMs?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2CA6BE-D920-D5BA-49B7-F095AF92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7" y="1742189"/>
            <a:ext cx="5161724" cy="3896611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649C913-C34A-0EA0-3688-67268B50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183974E-F69D-7D67-2F81-E15E1010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92</a:t>
            </a:fld>
            <a:endParaRPr lang="en-GB" dirty="0"/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4AB77424-49E0-B2C4-727A-99BEEFE8481C}"/>
              </a:ext>
            </a:extLst>
          </p:cNvPr>
          <p:cNvSpPr/>
          <p:nvPr/>
        </p:nvSpPr>
        <p:spPr>
          <a:xfrm>
            <a:off x="1086416" y="1219200"/>
            <a:ext cx="4469836" cy="4469836"/>
          </a:xfrm>
          <a:prstGeom prst="ellipse">
            <a:avLst/>
          </a:prstGeom>
          <a:solidFill>
            <a:schemeClr val="tx1">
              <a:lumMod val="5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7" name="Ovaal 66">
            <a:extLst>
              <a:ext uri="{FF2B5EF4-FFF2-40B4-BE49-F238E27FC236}">
                <a16:creationId xmlns:a16="http://schemas.microsoft.com/office/drawing/2014/main" id="{5E014301-494C-1001-BFAB-EBCBE119C421}"/>
              </a:ext>
            </a:extLst>
          </p:cNvPr>
          <p:cNvSpPr/>
          <p:nvPr/>
        </p:nvSpPr>
        <p:spPr>
          <a:xfrm>
            <a:off x="1195044" y="2039019"/>
            <a:ext cx="3163706" cy="316370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LID4096" dirty="0"/>
          </a:p>
        </p:txBody>
      </p:sp>
      <p:sp>
        <p:nvSpPr>
          <p:cNvPr id="68" name="Ovaal 67">
            <a:extLst>
              <a:ext uri="{FF2B5EF4-FFF2-40B4-BE49-F238E27FC236}">
                <a16:creationId xmlns:a16="http://schemas.microsoft.com/office/drawing/2014/main" id="{3F04D564-7369-7336-FF71-D8D3E762B1D4}"/>
              </a:ext>
            </a:extLst>
          </p:cNvPr>
          <p:cNvSpPr/>
          <p:nvPr/>
        </p:nvSpPr>
        <p:spPr>
          <a:xfrm>
            <a:off x="1529906" y="2583767"/>
            <a:ext cx="2451885" cy="2451885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LID4096" dirty="0"/>
          </a:p>
        </p:txBody>
      </p:sp>
      <p:sp>
        <p:nvSpPr>
          <p:cNvPr id="69" name="Tijdelijke aanduiding voor tekst 3">
            <a:extLst>
              <a:ext uri="{FF2B5EF4-FFF2-40B4-BE49-F238E27FC236}">
                <a16:creationId xmlns:a16="http://schemas.microsoft.com/office/drawing/2014/main" id="{B307FCDE-F92F-1D2D-F441-E0C9383ABAC2}"/>
              </a:ext>
            </a:extLst>
          </p:cNvPr>
          <p:cNvSpPr txBox="1">
            <a:spLocks/>
          </p:cNvSpPr>
          <p:nvPr/>
        </p:nvSpPr>
        <p:spPr>
          <a:xfrm>
            <a:off x="2452247" y="1582195"/>
            <a:ext cx="2016990" cy="246221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nl-NL" b="1" dirty="0" err="1">
                <a:solidFill>
                  <a:schemeClr val="bg1"/>
                </a:solidFill>
              </a:rPr>
              <a:t>Artificial</a:t>
            </a:r>
            <a:r>
              <a:rPr lang="nl-NL" b="1" dirty="0">
                <a:solidFill>
                  <a:schemeClr val="bg1"/>
                </a:solidFill>
              </a:rPr>
              <a:t> Intelligence</a:t>
            </a:r>
          </a:p>
        </p:txBody>
      </p:sp>
      <p:sp>
        <p:nvSpPr>
          <p:cNvPr id="70" name="Tijdelijke aanduiding voor tekst 3">
            <a:extLst>
              <a:ext uri="{FF2B5EF4-FFF2-40B4-BE49-F238E27FC236}">
                <a16:creationId xmlns:a16="http://schemas.microsoft.com/office/drawing/2014/main" id="{B1F11EBE-F794-9E13-4DAE-3888B789371C}"/>
              </a:ext>
            </a:extLst>
          </p:cNvPr>
          <p:cNvSpPr txBox="1">
            <a:spLocks/>
          </p:cNvSpPr>
          <p:nvPr/>
        </p:nvSpPr>
        <p:spPr>
          <a:xfrm>
            <a:off x="1768402" y="2293583"/>
            <a:ext cx="2016990" cy="246221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nl-NL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71" name="Tijdelijke aanduiding voor tekst 3">
            <a:extLst>
              <a:ext uri="{FF2B5EF4-FFF2-40B4-BE49-F238E27FC236}">
                <a16:creationId xmlns:a16="http://schemas.microsoft.com/office/drawing/2014/main" id="{DC977FFD-2307-F47D-C328-AE54763EE8EE}"/>
              </a:ext>
            </a:extLst>
          </p:cNvPr>
          <p:cNvSpPr txBox="1">
            <a:spLocks/>
          </p:cNvSpPr>
          <p:nvPr/>
        </p:nvSpPr>
        <p:spPr>
          <a:xfrm>
            <a:off x="2201829" y="2684728"/>
            <a:ext cx="1150136" cy="492443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nl-NL" b="1" dirty="0" err="1">
                <a:solidFill>
                  <a:schemeClr val="bg1"/>
                </a:solidFill>
              </a:rPr>
              <a:t>Deep</a:t>
            </a:r>
            <a:r>
              <a:rPr lang="nl-NL" b="1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96107754-7788-68A4-6E60-EF308F81F552}"/>
              </a:ext>
            </a:extLst>
          </p:cNvPr>
          <p:cNvSpPr/>
          <p:nvPr/>
        </p:nvSpPr>
        <p:spPr>
          <a:xfrm>
            <a:off x="1899031" y="3180492"/>
            <a:ext cx="1713634" cy="171363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LID4096" dirty="0"/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89371395-2221-6988-BE2F-0AD29F291EEA}"/>
              </a:ext>
            </a:extLst>
          </p:cNvPr>
          <p:cNvSpPr/>
          <p:nvPr/>
        </p:nvSpPr>
        <p:spPr>
          <a:xfrm>
            <a:off x="2944328" y="2539804"/>
            <a:ext cx="2451885" cy="245188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LID4096" dirty="0"/>
          </a:p>
        </p:txBody>
      </p:sp>
      <p:sp>
        <p:nvSpPr>
          <p:cNvPr id="74" name="Tijdelijke aanduiding voor tekst 3">
            <a:extLst>
              <a:ext uri="{FF2B5EF4-FFF2-40B4-BE49-F238E27FC236}">
                <a16:creationId xmlns:a16="http://schemas.microsoft.com/office/drawing/2014/main" id="{F9EA4EBB-9989-5570-F2E9-FFED4D227F88}"/>
              </a:ext>
            </a:extLst>
          </p:cNvPr>
          <p:cNvSpPr txBox="1">
            <a:spLocks/>
          </p:cNvSpPr>
          <p:nvPr/>
        </p:nvSpPr>
        <p:spPr>
          <a:xfrm>
            <a:off x="3627494" y="2684728"/>
            <a:ext cx="1150136" cy="738664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nl-NL" b="1" dirty="0">
                <a:solidFill>
                  <a:schemeClr val="bg1"/>
                </a:solidFill>
              </a:rPr>
              <a:t>Natural Language </a:t>
            </a:r>
            <a:r>
              <a:rPr lang="nl-NL" b="1" dirty="0" err="1">
                <a:solidFill>
                  <a:schemeClr val="bg1"/>
                </a:solidFill>
              </a:rPr>
              <a:t>Proccessing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75" name="Tijdelijke aanduiding voor tekst 3">
            <a:extLst>
              <a:ext uri="{FF2B5EF4-FFF2-40B4-BE49-F238E27FC236}">
                <a16:creationId xmlns:a16="http://schemas.microsoft.com/office/drawing/2014/main" id="{1090CA7E-9EF4-10B2-DEF1-1876A9CEAB0C}"/>
              </a:ext>
            </a:extLst>
          </p:cNvPr>
          <p:cNvSpPr txBox="1">
            <a:spLocks/>
          </p:cNvSpPr>
          <p:nvPr/>
        </p:nvSpPr>
        <p:spPr>
          <a:xfrm>
            <a:off x="2089270" y="3355733"/>
            <a:ext cx="1371472" cy="246221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nl-NL" b="1" dirty="0" err="1">
                <a:solidFill>
                  <a:schemeClr val="bg1"/>
                </a:solidFill>
              </a:rPr>
              <a:t>GenAI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76" name="Ovaal 75">
            <a:extLst>
              <a:ext uri="{FF2B5EF4-FFF2-40B4-BE49-F238E27FC236}">
                <a16:creationId xmlns:a16="http://schemas.microsoft.com/office/drawing/2014/main" id="{B8FD5545-FF0A-8C72-4B8F-DCB3A363C1DF}"/>
              </a:ext>
            </a:extLst>
          </p:cNvPr>
          <p:cNvSpPr/>
          <p:nvPr/>
        </p:nvSpPr>
        <p:spPr>
          <a:xfrm>
            <a:off x="2569834" y="4065941"/>
            <a:ext cx="1556871" cy="1556871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LID4096" dirty="0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BD65A9E0-9734-DBF3-FD97-655FC0C7A63E}"/>
              </a:ext>
            </a:extLst>
          </p:cNvPr>
          <p:cNvSpPr/>
          <p:nvPr/>
        </p:nvSpPr>
        <p:spPr>
          <a:xfrm>
            <a:off x="2999398" y="3631275"/>
            <a:ext cx="613267" cy="613267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LID4096" dirty="0"/>
          </a:p>
        </p:txBody>
      </p:sp>
      <p:sp>
        <p:nvSpPr>
          <p:cNvPr id="78" name="Tijdelijke aanduiding voor tekst 3">
            <a:extLst>
              <a:ext uri="{FF2B5EF4-FFF2-40B4-BE49-F238E27FC236}">
                <a16:creationId xmlns:a16="http://schemas.microsoft.com/office/drawing/2014/main" id="{FCF1E552-3C37-E148-112B-F0D8E4723CB6}"/>
              </a:ext>
            </a:extLst>
          </p:cNvPr>
          <p:cNvSpPr txBox="1">
            <a:spLocks/>
          </p:cNvSpPr>
          <p:nvPr/>
        </p:nvSpPr>
        <p:spPr>
          <a:xfrm>
            <a:off x="2944328" y="3818417"/>
            <a:ext cx="726991" cy="246221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nl-NL" b="1" dirty="0">
                <a:solidFill>
                  <a:schemeClr val="bg1"/>
                </a:solidFill>
              </a:rPr>
              <a:t>LLM</a:t>
            </a:r>
          </a:p>
        </p:txBody>
      </p:sp>
      <p:sp>
        <p:nvSpPr>
          <p:cNvPr id="79" name="Tijdelijke aanduiding voor tekst 3">
            <a:extLst>
              <a:ext uri="{FF2B5EF4-FFF2-40B4-BE49-F238E27FC236}">
                <a16:creationId xmlns:a16="http://schemas.microsoft.com/office/drawing/2014/main" id="{83EFA65B-4FFD-A465-7427-92018CACBC41}"/>
              </a:ext>
            </a:extLst>
          </p:cNvPr>
          <p:cNvSpPr txBox="1">
            <a:spLocks/>
          </p:cNvSpPr>
          <p:nvPr/>
        </p:nvSpPr>
        <p:spPr>
          <a:xfrm>
            <a:off x="2662533" y="5129857"/>
            <a:ext cx="1371472" cy="246221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nl-NL" b="1" dirty="0" err="1">
                <a:solidFill>
                  <a:schemeClr val="bg1"/>
                </a:solidFill>
              </a:rPr>
              <a:t>Symbolic</a:t>
            </a:r>
            <a:r>
              <a:rPr lang="nl-NL" b="1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E74F8F9D-E5EF-9026-C3BB-1F028E7C5E0B}"/>
              </a:ext>
            </a:extLst>
          </p:cNvPr>
          <p:cNvSpPr/>
          <p:nvPr/>
        </p:nvSpPr>
        <p:spPr>
          <a:xfrm>
            <a:off x="3022555" y="4126580"/>
            <a:ext cx="613267" cy="613267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LID4096" dirty="0"/>
          </a:p>
        </p:txBody>
      </p:sp>
      <p:sp>
        <p:nvSpPr>
          <p:cNvPr id="81" name="Tijdelijke aanduiding voor tekst 3">
            <a:extLst>
              <a:ext uri="{FF2B5EF4-FFF2-40B4-BE49-F238E27FC236}">
                <a16:creationId xmlns:a16="http://schemas.microsoft.com/office/drawing/2014/main" id="{B1B9F7B6-1D3E-77DC-243D-604B78FFA854}"/>
              </a:ext>
            </a:extLst>
          </p:cNvPr>
          <p:cNvSpPr txBox="1">
            <a:spLocks/>
          </p:cNvSpPr>
          <p:nvPr/>
        </p:nvSpPr>
        <p:spPr>
          <a:xfrm>
            <a:off x="2967485" y="4313722"/>
            <a:ext cx="726991" cy="246221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nl-NL" sz="1600" b="0" i="0" kern="1200" spc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nl-NL" b="1" dirty="0">
                <a:solidFill>
                  <a:schemeClr val="bg1"/>
                </a:solidFill>
              </a:rPr>
              <a:t>RAG</a:t>
            </a:r>
          </a:p>
        </p:txBody>
      </p:sp>
    </p:spTree>
    <p:extLst>
      <p:ext uri="{BB962C8B-B14F-4D97-AF65-F5344CB8AC3E}">
        <p14:creationId xmlns:p14="http://schemas.microsoft.com/office/powerpoint/2010/main" val="28716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38E25-E958-BA43-49C6-A781D596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A142B-FD6D-2EBD-DC45-6716457EC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ideas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27FB91-230F-1866-AC08-450B3346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Graph creation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SPARQL generation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GraphRAG</a:t>
            </a: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B4AD58-7379-AB82-33A0-62582C0E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B98B40-C295-DDC0-0753-E93341CF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2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7FFE5-707F-91B9-984E-9AB698AB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DA58E-9CAD-97DE-DF3D-179879FD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CC9D4-491C-A603-4E9F-8C24349C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Take a text in natural language, and prompt it to one of the LLMs. Ask to convert it to a TTL format. (</a:t>
            </a:r>
            <a:r>
              <a:rPr lang="en-US" i="1" dirty="0">
                <a:solidFill>
                  <a:schemeClr val="bg1"/>
                </a:solidFill>
              </a:rPr>
              <a:t>zero-shot prompting)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Then add the TTL that you already created to the LLM, and ask to convert the text a TTL format following the similar logic as that manually created TTL. (</a:t>
            </a:r>
            <a:r>
              <a:rPr lang="en-US" i="1" dirty="0">
                <a:solidFill>
                  <a:schemeClr val="bg1"/>
                </a:solidFill>
              </a:rPr>
              <a:t>one-shot prompting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Then add the ontology that you created, and ask the LLM to map terms to those classes.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C4745D6-5380-FFD0-F518-2E8B647B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EB48A4F-AC78-A902-697B-F2DDAF2A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94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02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CE68D-4B93-3C8B-5C0E-D4B8AD887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7237C-A972-D6E7-2193-C21396B5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7FF949-2111-FFE3-CAE2-6AFDED73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Write a question to the LLM in natural language and ask if it can convert it to SPARQL. Test it in </a:t>
            </a:r>
            <a:r>
              <a:rPr lang="en-US" dirty="0" err="1">
                <a:solidFill>
                  <a:schemeClr val="bg1"/>
                </a:solidFill>
              </a:rPr>
              <a:t>GraphDB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7F480A0-86AC-0175-091B-A06692AF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37981B9-3D37-C934-CAC9-F955C56C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95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09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C657F-6C84-9B17-D36B-05EA92F28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A6C91-DBFC-209B-EC47-87175CA8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Recap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C49EA6-8CB8-3801-0F6B-797CD1BA0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Block 1</a:t>
            </a:r>
          </a:p>
          <a:p>
            <a:r>
              <a:rPr lang="en-GB" dirty="0">
                <a:solidFill>
                  <a:schemeClr val="bg1"/>
                </a:solidFill>
              </a:rPr>
              <a:t>The Semantic Web and Linked Building Data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Block 2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Ontologies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Block 3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Interaction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8200209-DDE5-6060-9FA0-FCE4961B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Web-based BIM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6F0156-5C6D-A56D-8E64-9DF43871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" y="6091200"/>
            <a:ext cx="1485899" cy="766800"/>
          </a:xfrm>
        </p:spPr>
        <p:txBody>
          <a:bodyPr/>
          <a:lstStyle/>
          <a:p>
            <a:fld id="{C194BDB0-F4EA-4DD6-8281-CCE2440D0CE0}" type="slidenum">
              <a:rPr lang="en-GB" smtClean="0"/>
              <a:t>96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42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D119F-6BA7-7B3E-2763-FD950A6B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85AEDE09-72B8-0D43-E2C9-9D1A1737F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0000">
              <a:alpha val="25000"/>
            </a:srgbClr>
          </a:solidFill>
        </p:spPr>
        <p:txBody>
          <a:bodyPr/>
          <a:lstStyle/>
          <a:p>
            <a:r>
              <a:rPr lang="en-GB" dirty="0"/>
              <a:t>Web-based BIM</a:t>
            </a:r>
          </a:p>
        </p:txBody>
      </p:sp>
      <p:sp>
        <p:nvSpPr>
          <p:cNvPr id="15" name="Ondertitel 14">
            <a:extLst>
              <a:ext uri="{FF2B5EF4-FFF2-40B4-BE49-F238E27FC236}">
                <a16:creationId xmlns:a16="http://schemas.microsoft.com/office/drawing/2014/main" id="{0363A131-3F75-C0B7-3C8D-C33FEE14C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000000">
              <a:alpha val="25000"/>
            </a:srgbClr>
          </a:solidFill>
        </p:spPr>
        <p:txBody>
          <a:bodyPr/>
          <a:lstStyle/>
          <a:p>
            <a:r>
              <a:rPr lang="en-GB" dirty="0"/>
              <a:t>BILT Academy, 22-04-2025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D560EDDA-6DA2-BBDF-5129-D713546230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000000">
              <a:alpha val="24706"/>
            </a:srgbClr>
          </a:solidFill>
        </p:spPr>
        <p:txBody>
          <a:bodyPr/>
          <a:lstStyle/>
          <a:p>
            <a:r>
              <a:rPr lang="en-GB" dirty="0"/>
              <a:t>Alex Donkers, Postdoctoral researcher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247A3A45-5583-E020-BC0D-4266E394DE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Information Systems in the Built Environment, Department of the Built Environment</a:t>
            </a:r>
          </a:p>
        </p:txBody>
      </p:sp>
    </p:spTree>
    <p:extLst>
      <p:ext uri="{BB962C8B-B14F-4D97-AF65-F5344CB8AC3E}">
        <p14:creationId xmlns:p14="http://schemas.microsoft.com/office/powerpoint/2010/main" val="39489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13424</Words>
  <Application>Microsoft Office PowerPoint</Application>
  <PresentationFormat>Breedbeeld</PresentationFormat>
  <Paragraphs>2131</Paragraphs>
  <Slides>97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97</vt:i4>
      </vt:variant>
    </vt:vector>
  </HeadingPairs>
  <TitlesOfParts>
    <vt:vector size="103" baseType="lpstr">
      <vt:lpstr>Aptos</vt:lpstr>
      <vt:lpstr>Aptos (Hoofdtekst)</vt:lpstr>
      <vt:lpstr>Arial</vt:lpstr>
      <vt:lpstr>Calibri</vt:lpstr>
      <vt:lpstr>Consolas</vt:lpstr>
      <vt:lpstr>1_Kantoorthema</vt:lpstr>
      <vt:lpstr>Web-based BIM</vt:lpstr>
      <vt:lpstr>👋Hi, I’m Alex</vt:lpstr>
      <vt:lpstr>PowerPoint-presentatie</vt:lpstr>
      <vt:lpstr>PowerPoint-presentatie</vt:lpstr>
      <vt:lpstr>PowerPoint-presentatie</vt:lpstr>
      <vt:lpstr>PowerPoint-presentatie</vt:lpstr>
      <vt:lpstr>PowerPoint-presentatie</vt:lpstr>
      <vt:lpstr>Our industry has a fragmented nature</vt:lpstr>
      <vt:lpstr>Integration?</vt:lpstr>
      <vt:lpstr>Data silos</vt:lpstr>
      <vt:lpstr>Outline</vt:lpstr>
      <vt:lpstr>The Semantic Web</vt:lpstr>
      <vt:lpstr>The World Wide Web</vt:lpstr>
      <vt:lpstr>A whole lot of data exists on the WWW</vt:lpstr>
      <vt:lpstr>The WWW integrates data into web pages (HTML)</vt:lpstr>
      <vt:lpstr>Hyperlinks allow us to go to other pages (URL)</vt:lpstr>
      <vt:lpstr>This is great for humans!</vt:lpstr>
      <vt:lpstr>… but machines can’t interpret the WWW</vt:lpstr>
      <vt:lpstr>The Semantic Web</vt:lpstr>
      <vt:lpstr>Making data machine-understandable</vt:lpstr>
      <vt:lpstr>Web of Data</vt:lpstr>
      <vt:lpstr>Core differences</vt:lpstr>
      <vt:lpstr>The information model Resource Description Framework (RDF)</vt:lpstr>
      <vt:lpstr>Multiple RDF triples form a graph</vt:lpstr>
      <vt:lpstr>Identifiers Uniform Resource Identifiers (URIs)</vt:lpstr>
      <vt:lpstr>URIs and literals</vt:lpstr>
      <vt:lpstr>Prefixes</vt:lpstr>
      <vt:lpstr>Syntax Various notation styles exist</vt:lpstr>
      <vt:lpstr>An RDF graph in TTL</vt:lpstr>
      <vt:lpstr>Graphs can be interconnected using URIs</vt:lpstr>
      <vt:lpstr>Graphs can be interconnected using URIs</vt:lpstr>
      <vt:lpstr>PowerPoint-presentatie</vt:lpstr>
      <vt:lpstr>Linked Building Data</vt:lpstr>
      <vt:lpstr>Data integration is now possible</vt:lpstr>
      <vt:lpstr>Linked Data</vt:lpstr>
      <vt:lpstr>Linked Open Data</vt:lpstr>
      <vt:lpstr>lod-cloud.net</vt:lpstr>
      <vt:lpstr>A whole lot of data exists about buildings</vt:lpstr>
      <vt:lpstr>A whole lot of data exists about buildings</vt:lpstr>
      <vt:lpstr>A whole lot of data exists about buildings</vt:lpstr>
      <vt:lpstr>Creating linked building data</vt:lpstr>
      <vt:lpstr>The input data can be created by different people…</vt:lpstr>
      <vt:lpstr>… and exist in different formats</vt:lpstr>
      <vt:lpstr>Linked Building Data</vt:lpstr>
      <vt:lpstr>Web-based BIM</vt:lpstr>
      <vt:lpstr>buildingSmart technical roadmap: move to the web!</vt:lpstr>
      <vt:lpstr>BIM levels</vt:lpstr>
      <vt:lpstr>Web-based BIM?</vt:lpstr>
      <vt:lpstr>Web-based BIM</vt:lpstr>
      <vt:lpstr>Decoupling of data and application</vt:lpstr>
      <vt:lpstr>Decoupling of data and application</vt:lpstr>
      <vt:lpstr>Decoupling of data and application</vt:lpstr>
      <vt:lpstr>Draw a graph of the space you’re sitting in</vt:lpstr>
      <vt:lpstr>Draw a graph of the space you’re sitting in</vt:lpstr>
      <vt:lpstr>Methods to create a graph</vt:lpstr>
      <vt:lpstr>RDF representation of the OpenFlat</vt:lpstr>
      <vt:lpstr>Possible, but difficult to understand as flat text</vt:lpstr>
      <vt:lpstr>Let’s explore the OpenFlat in GraphDB</vt:lpstr>
      <vt:lpstr>Querying graphs</vt:lpstr>
      <vt:lpstr>SPARQL elements</vt:lpstr>
      <vt:lpstr>Let’s query the OpenFlat in GraphDB</vt:lpstr>
      <vt:lpstr>Ontologies</vt:lpstr>
      <vt:lpstr>A vocabulary is the set of words within a language that are familiar to that person   </vt:lpstr>
      <vt:lpstr>An ontology is a formal, explicit specification of a shared conceptualization</vt:lpstr>
      <vt:lpstr>Semantic interoperability</vt:lpstr>
      <vt:lpstr>Semantic interoperability</vt:lpstr>
      <vt:lpstr>Ontologies are represented using</vt:lpstr>
      <vt:lpstr>Slightly more complex ontology structures</vt:lpstr>
      <vt:lpstr>Slightly more complex ontology structures</vt:lpstr>
      <vt:lpstr>Connecting ontologies</vt:lpstr>
      <vt:lpstr>Ontologies</vt:lpstr>
      <vt:lpstr>Ontologies</vt:lpstr>
      <vt:lpstr>Ontologies</vt:lpstr>
      <vt:lpstr>Ontologies</vt:lpstr>
      <vt:lpstr>Ontologies</vt:lpstr>
      <vt:lpstr>Protégé</vt:lpstr>
      <vt:lpstr>Linked Building Data ontologies</vt:lpstr>
      <vt:lpstr>Where it all begun…</vt:lpstr>
      <vt:lpstr>… to where we are now</vt:lpstr>
      <vt:lpstr>Building Topology Ontology BOT</vt:lpstr>
      <vt:lpstr>Building Topology Ontology BOT</vt:lpstr>
      <vt:lpstr>We can extend BOT with other modular ontologies</vt:lpstr>
      <vt:lpstr>We can extend BOT with other modular ontologies</vt:lpstr>
      <vt:lpstr>Ontology for Managing Geometry OMG</vt:lpstr>
      <vt:lpstr>Combining ontologies</vt:lpstr>
      <vt:lpstr>Common Linked Building Data ontologies</vt:lpstr>
      <vt:lpstr>Creating an RDF TTL file</vt:lpstr>
      <vt:lpstr>Interaction</vt:lpstr>
      <vt:lpstr>Web-based BIM</vt:lpstr>
      <vt:lpstr>Some online available tools</vt:lpstr>
      <vt:lpstr>Large Language Models</vt:lpstr>
      <vt:lpstr>Can we combine graphs and LLMs?</vt:lpstr>
      <vt:lpstr>Some ideas</vt:lpstr>
      <vt:lpstr>Let’s try</vt:lpstr>
      <vt:lpstr>Let’s try</vt:lpstr>
      <vt:lpstr>Recap</vt:lpstr>
      <vt:lpstr>Web-based BIM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Donkers, Alex</dc:creator>
  <cp:lastModifiedBy>Donkers, Alex</cp:lastModifiedBy>
  <cp:revision>1</cp:revision>
  <dcterms:created xsi:type="dcterms:W3CDTF">2025-03-20T07:58:01Z</dcterms:created>
  <dcterms:modified xsi:type="dcterms:W3CDTF">2025-03-20T16:39:26Z</dcterms:modified>
</cp:coreProperties>
</file>